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rittany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Fredoka" panose="020B0604020202020204" charset="0"/>
      <p:regular r:id="rId25"/>
    </p:embeddedFont>
    <p:embeddedFont>
      <p:font typeface="Lustria" panose="020B0604020202020204" charset="0"/>
      <p:regular r:id="rId26"/>
    </p:embeddedFont>
    <p:embeddedFont>
      <p:font typeface="Norwester" panose="020B0604020202020204" charset="0"/>
      <p:regular r:id="rId27"/>
    </p:embeddedFont>
    <p:embeddedFont>
      <p:font typeface="Pluma" panose="020B0604020202020204" charset="0"/>
      <p:regular r:id="rId28"/>
    </p:embeddedFont>
    <p:embeddedFont>
      <p:font typeface="Quicksand" panose="020B0604020202020204" charset="0"/>
      <p:regular r:id="rId29"/>
    </p:embeddedFont>
    <p:embeddedFont>
      <p:font typeface="Quicksan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oL3MipPI/YtRr_b0VHKTR2c2WQuPemg/edit" TargetMode="External"/><Relationship Id="rId2" Type="http://schemas.openxmlformats.org/officeDocument/2006/relationships/hyperlink" Target="https://github.com/NitishRaman/mcp_serv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design/DAGo03T486E/YMOXYrK285sWBlqYwMdh-w/edi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096" y="1769829"/>
            <a:ext cx="16230600" cy="805478"/>
            <a:chOff x="0" y="0"/>
            <a:chExt cx="4274726" cy="212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9096" y="2924175"/>
            <a:ext cx="10525583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MODEL CONTEXT PROTOCOL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29096" y="8450580"/>
            <a:ext cx="16230600" cy="805478"/>
            <a:chOff x="0" y="0"/>
            <a:chExt cx="4274726" cy="212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2700000">
            <a:off x="10908772" y="3978227"/>
            <a:ext cx="10707063" cy="8458580"/>
          </a:xfrm>
          <a:custGeom>
            <a:avLst/>
            <a:gdLst/>
            <a:ahLst/>
            <a:cxnLst/>
            <a:rect l="l" t="t" r="r" b="b"/>
            <a:pathLst>
              <a:path w="10707063" h="8458580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109603" y="82005"/>
            <a:ext cx="4126055" cy="1349434"/>
            <a:chOff x="0" y="0"/>
            <a:chExt cx="5501406" cy="179924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501406" cy="1799245"/>
              <a:chOff x="0" y="0"/>
              <a:chExt cx="1086698" cy="35540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86698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1086698" h="355406">
                    <a:moveTo>
                      <a:pt x="0" y="0"/>
                    </a:moveTo>
                    <a:lnTo>
                      <a:pt x="1086698" y="0"/>
                    </a:lnTo>
                    <a:lnTo>
                      <a:pt x="1086698" y="355406"/>
                    </a:lnTo>
                    <a:lnTo>
                      <a:pt x="0" y="355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86698" cy="3935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0"/>
              <a:ext cx="5501406" cy="1799245"/>
            </a:xfrm>
            <a:custGeom>
              <a:avLst/>
              <a:gdLst/>
              <a:ahLst/>
              <a:cxnLst/>
              <a:rect l="l" t="t" r="r" b="b"/>
              <a:pathLst>
                <a:path w="5501406" h="1799245">
                  <a:moveTo>
                    <a:pt x="0" y="0"/>
                  </a:moveTo>
                  <a:lnTo>
                    <a:pt x="5501406" y="0"/>
                  </a:lnTo>
                  <a:lnTo>
                    <a:pt x="5501406" y="1799245"/>
                  </a:lnTo>
                  <a:lnTo>
                    <a:pt x="0" y="1799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593" t="-60403" r="-15593" b="-5832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1878246"/>
            <a:ext cx="1215772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Applying MCP Principles for Schema-Aware Data Interaction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09998" y="8558996"/>
            <a:ext cx="3149697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By Nitish Raman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149" y="1157672"/>
            <a:ext cx="17491702" cy="7888128"/>
          </a:xfrm>
          <a:custGeom>
            <a:avLst/>
            <a:gdLst/>
            <a:ahLst/>
            <a:cxnLst/>
            <a:rect l="l" t="t" r="r" b="b"/>
            <a:pathLst>
              <a:path w="17491702" h="7888128">
                <a:moveTo>
                  <a:pt x="0" y="0"/>
                </a:moveTo>
                <a:lnTo>
                  <a:pt x="17491702" y="0"/>
                </a:lnTo>
                <a:lnTo>
                  <a:pt x="17491702" y="7888128"/>
                </a:lnTo>
                <a:lnTo>
                  <a:pt x="0" y="788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5098" y="251885"/>
            <a:ext cx="6095178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Navigate to Different Mcp Server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471800" y="836751"/>
            <a:ext cx="1133160" cy="173023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7170291" y="9172575"/>
            <a:ext cx="6095178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for Readme Text</a:t>
            </a:r>
          </a:p>
        </p:txBody>
      </p:sp>
      <p:sp>
        <p:nvSpPr>
          <p:cNvPr id="6" name="AutoShape 6"/>
          <p:cNvSpPr/>
          <p:nvPr/>
        </p:nvSpPr>
        <p:spPr>
          <a:xfrm>
            <a:off x="6457815" y="7796019"/>
            <a:ext cx="712476" cy="145389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3180569" y="8318851"/>
            <a:ext cx="1617468" cy="1194842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650745" y="9381173"/>
            <a:ext cx="6095178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see Requirement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3331" y="1705236"/>
            <a:ext cx="2211938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Give Dataset Name</a:t>
            </a:r>
          </a:p>
        </p:txBody>
      </p:sp>
      <p:sp>
        <p:nvSpPr>
          <p:cNvPr id="3" name="Freeform 3"/>
          <p:cNvSpPr/>
          <p:nvPr/>
        </p:nvSpPr>
        <p:spPr>
          <a:xfrm>
            <a:off x="446214" y="797288"/>
            <a:ext cx="15229766" cy="9080748"/>
          </a:xfrm>
          <a:custGeom>
            <a:avLst/>
            <a:gdLst/>
            <a:ahLst/>
            <a:cxnLst/>
            <a:rect l="l" t="t" r="r" b="b"/>
            <a:pathLst>
              <a:path w="15229766" h="9080748">
                <a:moveTo>
                  <a:pt x="0" y="0"/>
                </a:moveTo>
                <a:lnTo>
                  <a:pt x="15229766" y="0"/>
                </a:lnTo>
                <a:lnTo>
                  <a:pt x="15229766" y="9080748"/>
                </a:lnTo>
                <a:lnTo>
                  <a:pt x="0" y="908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490870" y="7591243"/>
            <a:ext cx="10650571" cy="125956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4807468" y="4610713"/>
            <a:ext cx="1139811" cy="6240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2367205" y="2220376"/>
            <a:ext cx="13786126" cy="1035531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16153331" y="7707630"/>
            <a:ext cx="1673702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5220" y="3792515"/>
            <a:ext cx="1661813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Browse &amp; Upload File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3438933" y="6499907"/>
            <a:ext cx="2702509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6153331" y="5681710"/>
            <a:ext cx="1661813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Output Path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43048" y="1798034"/>
            <a:ext cx="1544952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Preview</a:t>
            </a:r>
          </a:p>
        </p:txBody>
      </p:sp>
      <p:sp>
        <p:nvSpPr>
          <p:cNvPr id="3" name="Freeform 3"/>
          <p:cNvSpPr/>
          <p:nvPr/>
        </p:nvSpPr>
        <p:spPr>
          <a:xfrm>
            <a:off x="386779" y="333927"/>
            <a:ext cx="16226133" cy="8924373"/>
          </a:xfrm>
          <a:custGeom>
            <a:avLst/>
            <a:gdLst/>
            <a:ahLst/>
            <a:cxnLst/>
            <a:rect l="l" t="t" r="r" b="b"/>
            <a:pathLst>
              <a:path w="16226133" h="8924373">
                <a:moveTo>
                  <a:pt x="0" y="0"/>
                </a:moveTo>
                <a:lnTo>
                  <a:pt x="16226133" y="0"/>
                </a:lnTo>
                <a:lnTo>
                  <a:pt x="16226133" y="8924373"/>
                </a:lnTo>
                <a:lnTo>
                  <a:pt x="0" y="892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225915" y="5271138"/>
            <a:ext cx="15260394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2225915" y="8944969"/>
            <a:ext cx="12714148" cy="71347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2760258" y="9572714"/>
            <a:ext cx="435961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Save as db 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4618" y="5185413"/>
            <a:ext cx="1603382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Column List</a:t>
            </a:r>
          </a:p>
        </p:txBody>
      </p:sp>
      <p:sp>
        <p:nvSpPr>
          <p:cNvPr id="8" name="AutoShape 8"/>
          <p:cNvSpPr/>
          <p:nvPr/>
        </p:nvSpPr>
        <p:spPr>
          <a:xfrm>
            <a:off x="15638375" y="1350972"/>
            <a:ext cx="1333973" cy="106557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139" y="356231"/>
            <a:ext cx="17428473" cy="8169597"/>
          </a:xfrm>
          <a:custGeom>
            <a:avLst/>
            <a:gdLst/>
            <a:ahLst/>
            <a:cxnLst/>
            <a:rect l="l" t="t" r="r" b="b"/>
            <a:pathLst>
              <a:path w="17428473" h="8169597">
                <a:moveTo>
                  <a:pt x="0" y="0"/>
                </a:moveTo>
                <a:lnTo>
                  <a:pt x="17428473" y="0"/>
                </a:lnTo>
                <a:lnTo>
                  <a:pt x="17428473" y="8169596"/>
                </a:lnTo>
                <a:lnTo>
                  <a:pt x="0" y="8169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7" r="-1917" b="-383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069768" y="6734027"/>
            <a:ext cx="4729364" cy="252427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4297466" y="3255906"/>
            <a:ext cx="2730251" cy="27085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4795579" y="1990647"/>
            <a:ext cx="1212130" cy="59503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4756119" y="2499961"/>
            <a:ext cx="250318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99132" y="8702040"/>
            <a:ext cx="5330420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LLM Powered Description  of Tables &amp; Columns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7717" y="2970496"/>
            <a:ext cx="357249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Schema &amp; Vectorize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0166" y="5379361"/>
            <a:ext cx="385795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 Diagram  to understand structure</a:t>
            </a:r>
          </a:p>
        </p:txBody>
      </p:sp>
      <p:sp>
        <p:nvSpPr>
          <p:cNvPr id="3" name="Freeform 3"/>
          <p:cNvSpPr/>
          <p:nvPr/>
        </p:nvSpPr>
        <p:spPr>
          <a:xfrm>
            <a:off x="626695" y="448866"/>
            <a:ext cx="6853042" cy="4694634"/>
          </a:xfrm>
          <a:custGeom>
            <a:avLst/>
            <a:gdLst/>
            <a:ahLst/>
            <a:cxnLst/>
            <a:rect l="l" t="t" r="r" b="b"/>
            <a:pathLst>
              <a:path w="6853042" h="4694634">
                <a:moveTo>
                  <a:pt x="0" y="0"/>
                </a:moveTo>
                <a:lnTo>
                  <a:pt x="6853043" y="0"/>
                </a:lnTo>
                <a:lnTo>
                  <a:pt x="6853043" y="4694634"/>
                </a:lnTo>
                <a:lnTo>
                  <a:pt x="0" y="469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0274"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3129230" y="4244342"/>
            <a:ext cx="2318893" cy="122074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3026364" y="1204006"/>
            <a:ext cx="445337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dataset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700" y="1498328"/>
            <a:ext cx="1997664" cy="40667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8118971" y="448866"/>
            <a:ext cx="6972171" cy="9469841"/>
          </a:xfrm>
          <a:custGeom>
            <a:avLst/>
            <a:gdLst/>
            <a:ahLst/>
            <a:cxnLst/>
            <a:rect l="l" t="t" r="r" b="b"/>
            <a:pathLst>
              <a:path w="6972171" h="9469841">
                <a:moveTo>
                  <a:pt x="0" y="0"/>
                </a:moveTo>
                <a:lnTo>
                  <a:pt x="6972171" y="0"/>
                </a:lnTo>
                <a:lnTo>
                  <a:pt x="6972171" y="9469842"/>
                </a:lnTo>
                <a:lnTo>
                  <a:pt x="0" y="946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090513" y="3070559"/>
            <a:ext cx="5638804" cy="99349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3184731" y="1762654"/>
            <a:ext cx="1804392" cy="14234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1164831" y="5465086"/>
            <a:ext cx="4564486" cy="13488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2417482" y="8579692"/>
            <a:ext cx="3311834" cy="19042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626695" y="6730006"/>
            <a:ext cx="7120207" cy="2162763"/>
          </a:xfrm>
          <a:custGeom>
            <a:avLst/>
            <a:gdLst/>
            <a:ahLst/>
            <a:cxnLst/>
            <a:rect l="l" t="t" r="r" b="b"/>
            <a:pathLst>
              <a:path w="7120207" h="2162763">
                <a:moveTo>
                  <a:pt x="0" y="0"/>
                </a:moveTo>
                <a:lnTo>
                  <a:pt x="7120207" y="0"/>
                </a:lnTo>
                <a:lnTo>
                  <a:pt x="7120207" y="2162763"/>
                </a:lnTo>
                <a:lnTo>
                  <a:pt x="0" y="216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29317" y="3364321"/>
            <a:ext cx="1911729" cy="133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SQL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9122" y="1431653"/>
            <a:ext cx="2753098" cy="8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Natural Language Prompt by User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29317" y="5126625"/>
            <a:ext cx="1911729" cy="8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Generated SQL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9317" y="8332731"/>
            <a:ext cx="1911729" cy="42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53217" y="7744712"/>
            <a:ext cx="1911729" cy="42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Prompt Sent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41392" y="521770"/>
            <a:ext cx="221193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 Diagram using LLM</a:t>
            </a:r>
          </a:p>
        </p:txBody>
      </p:sp>
      <p:sp>
        <p:nvSpPr>
          <p:cNvPr id="3" name="Freeform 3"/>
          <p:cNvSpPr/>
          <p:nvPr/>
        </p:nvSpPr>
        <p:spPr>
          <a:xfrm>
            <a:off x="678022" y="344317"/>
            <a:ext cx="11625074" cy="5056907"/>
          </a:xfrm>
          <a:custGeom>
            <a:avLst/>
            <a:gdLst/>
            <a:ahLst/>
            <a:cxnLst/>
            <a:rect l="l" t="t" r="r" b="b"/>
            <a:pathLst>
              <a:path w="11625074" h="5056907">
                <a:moveTo>
                  <a:pt x="0" y="0"/>
                </a:moveTo>
                <a:lnTo>
                  <a:pt x="11625074" y="0"/>
                </a:lnTo>
                <a:lnTo>
                  <a:pt x="11625074" y="5056908"/>
                </a:lnTo>
                <a:lnTo>
                  <a:pt x="0" y="505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944056" y="3743333"/>
            <a:ext cx="10338692" cy="59868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3707464" y="2402236"/>
            <a:ext cx="9610047" cy="47053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9450729" y="1078031"/>
            <a:ext cx="4490664" cy="26193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3328204" y="4342014"/>
            <a:ext cx="4362463" cy="5677391"/>
          </a:xfrm>
          <a:custGeom>
            <a:avLst/>
            <a:gdLst/>
            <a:ahLst/>
            <a:cxnLst/>
            <a:rect l="l" t="t" r="r" b="b"/>
            <a:pathLst>
              <a:path w="4362463" h="5677391">
                <a:moveTo>
                  <a:pt x="0" y="0"/>
                </a:moveTo>
                <a:lnTo>
                  <a:pt x="4362462" y="0"/>
                </a:lnTo>
                <a:lnTo>
                  <a:pt x="4362462" y="5677391"/>
                </a:lnTo>
                <a:lnTo>
                  <a:pt x="0" y="567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969"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11662667" y="5724106"/>
            <a:ext cx="2278725" cy="53439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11662667" y="7638622"/>
            <a:ext cx="2283075" cy="24315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028700" y="6322001"/>
            <a:ext cx="3838262" cy="3078747"/>
          </a:xfrm>
          <a:custGeom>
            <a:avLst/>
            <a:gdLst/>
            <a:ahLst/>
            <a:cxnLst/>
            <a:rect l="l" t="t" r="r" b="b"/>
            <a:pathLst>
              <a:path w="3838262" h="3078747">
                <a:moveTo>
                  <a:pt x="0" y="0"/>
                </a:moveTo>
                <a:lnTo>
                  <a:pt x="3838262" y="0"/>
                </a:lnTo>
                <a:lnTo>
                  <a:pt x="3838262" y="3078748"/>
                </a:lnTo>
                <a:lnTo>
                  <a:pt x="0" y="30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47741" y="5549601"/>
            <a:ext cx="2704514" cy="4469803"/>
          </a:xfrm>
          <a:custGeom>
            <a:avLst/>
            <a:gdLst/>
            <a:ahLst/>
            <a:cxnLst/>
            <a:rect l="l" t="t" r="r" b="b"/>
            <a:pathLst>
              <a:path w="2704514" h="4469803">
                <a:moveTo>
                  <a:pt x="0" y="0"/>
                </a:moveTo>
                <a:lnTo>
                  <a:pt x="2704514" y="0"/>
                </a:lnTo>
                <a:lnTo>
                  <a:pt x="2704514" y="4469804"/>
                </a:lnTo>
                <a:lnTo>
                  <a:pt x="0" y="4469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282748" y="3187073"/>
            <a:ext cx="4453374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Tags &amp; Relationship for each table using LLM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17511" y="1845976"/>
            <a:ext cx="4509522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Semantic Search for Vector 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50938" y="5785155"/>
            <a:ext cx="1911729" cy="8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Table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09569" y="7408428"/>
            <a:ext cx="2753098" cy="8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9"/>
              </a:lnSpc>
              <a:spcBef>
                <a:spcPct val="0"/>
              </a:spcBef>
            </a:pPr>
            <a:r>
              <a:rPr lang="en-US" sz="241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Browse to see Column Statistics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723" y="479910"/>
            <a:ext cx="7251852" cy="5982778"/>
          </a:xfrm>
          <a:custGeom>
            <a:avLst/>
            <a:gdLst/>
            <a:ahLst/>
            <a:cxnLst/>
            <a:rect l="l" t="t" r="r" b="b"/>
            <a:pathLst>
              <a:path w="7251852" h="5982778">
                <a:moveTo>
                  <a:pt x="0" y="0"/>
                </a:moveTo>
                <a:lnTo>
                  <a:pt x="7251853" y="0"/>
                </a:lnTo>
                <a:lnTo>
                  <a:pt x="7251853" y="5982779"/>
                </a:lnTo>
                <a:lnTo>
                  <a:pt x="0" y="598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147682" y="5141349"/>
            <a:ext cx="1045188" cy="45372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2292777" y="1969814"/>
            <a:ext cx="2808249" cy="21267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8723387" y="590823"/>
            <a:ext cx="6030851" cy="5871866"/>
          </a:xfrm>
          <a:custGeom>
            <a:avLst/>
            <a:gdLst/>
            <a:ahLst/>
            <a:cxnLst/>
            <a:rect l="l" t="t" r="r" b="b"/>
            <a:pathLst>
              <a:path w="6030851" h="5871866">
                <a:moveTo>
                  <a:pt x="0" y="0"/>
                </a:moveTo>
                <a:lnTo>
                  <a:pt x="6030851" y="0"/>
                </a:lnTo>
                <a:lnTo>
                  <a:pt x="6030851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801924" y="5595078"/>
            <a:ext cx="2390945" cy="33877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4428892" y="6897205"/>
            <a:ext cx="8588989" cy="2935512"/>
          </a:xfrm>
          <a:custGeom>
            <a:avLst/>
            <a:gdLst/>
            <a:ahLst/>
            <a:cxnLst/>
            <a:rect l="l" t="t" r="r" b="b"/>
            <a:pathLst>
              <a:path w="8588989" h="2935512">
                <a:moveTo>
                  <a:pt x="0" y="0"/>
                </a:moveTo>
                <a:lnTo>
                  <a:pt x="8588989" y="0"/>
                </a:lnTo>
                <a:lnTo>
                  <a:pt x="8588989" y="2935512"/>
                </a:lnTo>
                <a:lnTo>
                  <a:pt x="0" y="293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519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01026" y="1645282"/>
            <a:ext cx="2784989" cy="3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Dataset</a:t>
            </a:r>
          </a:p>
        </p:txBody>
      </p:sp>
      <p:sp>
        <p:nvSpPr>
          <p:cNvPr id="9" name="TextBox 9"/>
          <p:cNvSpPr txBox="1"/>
          <p:nvPr/>
        </p:nvSpPr>
        <p:spPr>
          <a:xfrm rot="-1206455">
            <a:off x="6898610" y="7732111"/>
            <a:ext cx="3613534" cy="70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10"/>
              </a:lnSpc>
              <a:spcBef>
                <a:spcPct val="0"/>
              </a:spcBef>
            </a:pPr>
            <a:r>
              <a:rPr lang="en-US" sz="4007" b="1">
                <a:solidFill>
                  <a:srgbClr val="FF313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Sample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2869" y="5376003"/>
            <a:ext cx="4025542" cy="3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preview &amp; Columns Detail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310237" y="1559557"/>
            <a:ext cx="5949063" cy="685799"/>
            <a:chOff x="0" y="0"/>
            <a:chExt cx="7932085" cy="914399"/>
          </a:xfrm>
        </p:grpSpPr>
        <p:sp>
          <p:nvSpPr>
            <p:cNvPr id="12" name="AutoShape 12"/>
            <p:cNvSpPr/>
            <p:nvPr/>
          </p:nvSpPr>
          <p:spPr>
            <a:xfrm flipV="1">
              <a:off x="2229" y="203200"/>
              <a:ext cx="5513363" cy="48559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5515592" y="-66675"/>
              <a:ext cx="2416493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Click to select Chart Type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62637" y="2650407"/>
            <a:ext cx="5949063" cy="685799"/>
            <a:chOff x="0" y="0"/>
            <a:chExt cx="7932085" cy="914399"/>
          </a:xfrm>
        </p:grpSpPr>
        <p:sp>
          <p:nvSpPr>
            <p:cNvPr id="15" name="AutoShape 15"/>
            <p:cNvSpPr/>
            <p:nvPr/>
          </p:nvSpPr>
          <p:spPr>
            <a:xfrm flipV="1">
              <a:off x="2229" y="203200"/>
              <a:ext cx="5513363" cy="48559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5515592" y="-66675"/>
              <a:ext cx="2416493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Click to select  X-axis Column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1464308" y="3893656"/>
            <a:ext cx="4135023" cy="36419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15599331" y="3674581"/>
            <a:ext cx="1812369" cy="75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Y-axis Column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10148074" y="5937978"/>
            <a:ext cx="5110989" cy="17797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0" name="TextBox 20"/>
          <p:cNvSpPr txBox="1"/>
          <p:nvPr/>
        </p:nvSpPr>
        <p:spPr>
          <a:xfrm>
            <a:off x="15259063" y="5528403"/>
            <a:ext cx="2152637" cy="75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Chart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18294" y="348277"/>
            <a:ext cx="3687036" cy="6356958"/>
          </a:xfrm>
          <a:custGeom>
            <a:avLst/>
            <a:gdLst/>
            <a:ahLst/>
            <a:cxnLst/>
            <a:rect l="l" t="t" r="r" b="b"/>
            <a:pathLst>
              <a:path w="3687036" h="6356958">
                <a:moveTo>
                  <a:pt x="0" y="0"/>
                </a:moveTo>
                <a:lnTo>
                  <a:pt x="3687036" y="0"/>
                </a:lnTo>
                <a:lnTo>
                  <a:pt x="368703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2863" y="348277"/>
            <a:ext cx="5220652" cy="6356958"/>
          </a:xfrm>
          <a:custGeom>
            <a:avLst/>
            <a:gdLst/>
            <a:ahLst/>
            <a:cxnLst/>
            <a:rect l="l" t="t" r="r" b="b"/>
            <a:pathLst>
              <a:path w="5220652" h="6356958">
                <a:moveTo>
                  <a:pt x="0" y="0"/>
                </a:moveTo>
                <a:lnTo>
                  <a:pt x="5220652" y="0"/>
                </a:lnTo>
                <a:lnTo>
                  <a:pt x="52206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25846" y="6039987"/>
            <a:ext cx="5330420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Ingest data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955578" y="6266682"/>
            <a:ext cx="1070268" cy="16002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6090868" y="363076"/>
            <a:ext cx="5800724" cy="6356958"/>
            <a:chOff x="0" y="0"/>
            <a:chExt cx="7734299" cy="84759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34299" cy="8475944"/>
            </a:xfrm>
            <a:custGeom>
              <a:avLst/>
              <a:gdLst/>
              <a:ahLst/>
              <a:cxnLst/>
              <a:rect l="l" t="t" r="r" b="b"/>
              <a:pathLst>
                <a:path w="7734299" h="8475944">
                  <a:moveTo>
                    <a:pt x="0" y="0"/>
                  </a:moveTo>
                  <a:lnTo>
                    <a:pt x="7734299" y="0"/>
                  </a:lnTo>
                  <a:lnTo>
                    <a:pt x="7734299" y="8475944"/>
                  </a:lnTo>
                  <a:lnTo>
                    <a:pt x="0" y="84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051547" y="5967792"/>
              <a:ext cx="3682752" cy="102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Browse to see column details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351302" y="6514526"/>
              <a:ext cx="2700245" cy="774701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3219943" y="2779801"/>
              <a:ext cx="3337575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Table Preview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732864" y="1246551"/>
              <a:ext cx="2867794" cy="14732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4600658" y="699817"/>
              <a:ext cx="2929706" cy="102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Click to Select Table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3418827" y="523095"/>
            <a:ext cx="525817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14065620" y="978812"/>
            <a:ext cx="809680" cy="26868"/>
          </a:xfrm>
          <a:prstGeom prst="line">
            <a:avLst/>
          </a:prstGeom>
          <a:ln w="9525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3721343" y="1483215"/>
            <a:ext cx="1153957" cy="16192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13944643" y="2043285"/>
            <a:ext cx="788725" cy="13716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14065620" y="5332094"/>
            <a:ext cx="809680" cy="13144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4532399" y="6155054"/>
            <a:ext cx="939907" cy="16001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4065620" y="6560014"/>
            <a:ext cx="1001244" cy="6915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775034" y="6821794"/>
            <a:ext cx="2212631" cy="3465206"/>
          </a:xfrm>
          <a:custGeom>
            <a:avLst/>
            <a:gdLst/>
            <a:ahLst/>
            <a:cxnLst/>
            <a:rect l="l" t="t" r="r" b="b"/>
            <a:pathLst>
              <a:path w="2212631" h="3465206">
                <a:moveTo>
                  <a:pt x="0" y="0"/>
                </a:moveTo>
                <a:lnTo>
                  <a:pt x="2212632" y="0"/>
                </a:lnTo>
                <a:lnTo>
                  <a:pt x="2212632" y="3465206"/>
                </a:lnTo>
                <a:lnTo>
                  <a:pt x="0" y="3465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660810" y="7120524"/>
            <a:ext cx="2022705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diagram using supabase</a:t>
            </a:r>
          </a:p>
        </p:txBody>
      </p:sp>
      <p:sp>
        <p:nvSpPr>
          <p:cNvPr id="22" name="AutoShape 22"/>
          <p:cNvSpPr/>
          <p:nvPr/>
        </p:nvSpPr>
        <p:spPr>
          <a:xfrm>
            <a:off x="2449739" y="7187199"/>
            <a:ext cx="1211071" cy="76009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5799965" y="6924487"/>
            <a:ext cx="3112603" cy="3259820"/>
          </a:xfrm>
          <a:custGeom>
            <a:avLst/>
            <a:gdLst/>
            <a:ahLst/>
            <a:cxnLst/>
            <a:rect l="l" t="t" r="r" b="b"/>
            <a:pathLst>
              <a:path w="3112603" h="3259820">
                <a:moveTo>
                  <a:pt x="0" y="0"/>
                </a:moveTo>
                <a:lnTo>
                  <a:pt x="3112602" y="0"/>
                </a:lnTo>
                <a:lnTo>
                  <a:pt x="3112602" y="3259820"/>
                </a:lnTo>
                <a:lnTo>
                  <a:pt x="0" y="3259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991230" y="7671435"/>
            <a:ext cx="2022705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diagram using ERalchemy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7356266" y="7738110"/>
            <a:ext cx="1634964" cy="76009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>
            <a:off x="7826753" y="7169925"/>
            <a:ext cx="1317247" cy="1727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7" name="Freeform 27"/>
          <p:cNvSpPr/>
          <p:nvPr/>
        </p:nvSpPr>
        <p:spPr>
          <a:xfrm>
            <a:off x="11013935" y="6924487"/>
            <a:ext cx="4130149" cy="3259820"/>
          </a:xfrm>
          <a:custGeom>
            <a:avLst/>
            <a:gdLst/>
            <a:ahLst/>
            <a:cxnLst/>
            <a:rect l="l" t="t" r="r" b="b"/>
            <a:pathLst>
              <a:path w="4130149" h="3259820">
                <a:moveTo>
                  <a:pt x="0" y="0"/>
                </a:moveTo>
                <a:lnTo>
                  <a:pt x="4130148" y="0"/>
                </a:lnTo>
                <a:lnTo>
                  <a:pt x="4130148" y="3259820"/>
                </a:lnTo>
                <a:lnTo>
                  <a:pt x="0" y="3259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8764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644465" y="3441031"/>
            <a:ext cx="357249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Fill Supabase Server Details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4643" y="296401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Save Table as CSV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75300" y="798035"/>
            <a:ext cx="3412700" cy="31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176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Save all Tables as CSV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75300" y="1418445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create Schema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33368" y="1986135"/>
            <a:ext cx="3554632" cy="3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generate description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875300" y="5105400"/>
            <a:ext cx="23840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50"/>
              </a:lnSpc>
              <a:spcBef>
                <a:spcPct val="0"/>
              </a:spcBef>
            </a:pPr>
            <a:r>
              <a:rPr lang="en-US" sz="1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infer PK/FK with LLM(when no PK/FK detail present)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54776" y="5787389"/>
            <a:ext cx="2833224" cy="52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Get Final PK/FK either from Supabase or else use Inferred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066863" y="6402475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vectorize db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00805" y="3279629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3141" y="7720600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Diagram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86035" y="9393666"/>
            <a:ext cx="1665975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Diagram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4000" y="6960505"/>
            <a:ext cx="304315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save db file</a:t>
            </a:r>
          </a:p>
        </p:txBody>
      </p:sp>
      <p:sp>
        <p:nvSpPr>
          <p:cNvPr id="40" name="AutoShape 40"/>
          <p:cNvSpPr/>
          <p:nvPr/>
        </p:nvSpPr>
        <p:spPr>
          <a:xfrm>
            <a:off x="13874057" y="7337254"/>
            <a:ext cx="1001244" cy="6915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875300" y="7179715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vectorize db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19110" y="8327702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SQL Query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261095" y="9476417"/>
            <a:ext cx="3609049" cy="38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09" y="152585"/>
            <a:ext cx="12157587" cy="5486111"/>
          </a:xfrm>
          <a:custGeom>
            <a:avLst/>
            <a:gdLst/>
            <a:ahLst/>
            <a:cxnLst/>
            <a:rect l="l" t="t" r="r" b="b"/>
            <a:pathLst>
              <a:path w="12157587" h="5486111">
                <a:moveTo>
                  <a:pt x="0" y="0"/>
                </a:moveTo>
                <a:lnTo>
                  <a:pt x="12157587" y="0"/>
                </a:lnTo>
                <a:lnTo>
                  <a:pt x="12157587" y="5486111"/>
                </a:lnTo>
                <a:lnTo>
                  <a:pt x="0" y="548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2840" y="5748826"/>
            <a:ext cx="5702993" cy="4320017"/>
          </a:xfrm>
          <a:custGeom>
            <a:avLst/>
            <a:gdLst/>
            <a:ahLst/>
            <a:cxnLst/>
            <a:rect l="l" t="t" r="r" b="b"/>
            <a:pathLst>
              <a:path w="5702993" h="4320017">
                <a:moveTo>
                  <a:pt x="0" y="0"/>
                </a:moveTo>
                <a:lnTo>
                  <a:pt x="5702993" y="0"/>
                </a:lnTo>
                <a:lnTo>
                  <a:pt x="5702993" y="4320018"/>
                </a:lnTo>
                <a:lnTo>
                  <a:pt x="0" y="4320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64583" y="3526756"/>
            <a:ext cx="4594717" cy="6181823"/>
          </a:xfrm>
          <a:custGeom>
            <a:avLst/>
            <a:gdLst/>
            <a:ahLst/>
            <a:cxnLst/>
            <a:rect l="l" t="t" r="r" b="b"/>
            <a:pathLst>
              <a:path w="4594717" h="6181823">
                <a:moveTo>
                  <a:pt x="0" y="0"/>
                </a:moveTo>
                <a:lnTo>
                  <a:pt x="4594717" y="0"/>
                </a:lnTo>
                <a:lnTo>
                  <a:pt x="4594717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14276247" y="4146642"/>
            <a:ext cx="1462746" cy="10314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8295951" y="4831956"/>
            <a:ext cx="2503181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Give prompt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110742" y="5126279"/>
            <a:ext cx="3185208" cy="20859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2294663" y="6983508"/>
            <a:ext cx="3668951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Interactive Chat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95833" y="716774"/>
            <a:ext cx="3572498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select database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622220" y="943469"/>
            <a:ext cx="4673613" cy="555766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5738994" y="3871369"/>
            <a:ext cx="1923000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Paste Final SQL Query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059135" y="5694921"/>
            <a:ext cx="1817942" cy="608648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14877077" y="5476799"/>
            <a:ext cx="1923000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Select where to run SQL query db or Supabase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10569675" y="5950832"/>
            <a:ext cx="2338920" cy="96695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9144000" y="6491065"/>
            <a:ext cx="1923000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Click to Run query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36300" y="8452485"/>
            <a:ext cx="19230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9805" y="1028700"/>
            <a:ext cx="8290943" cy="7813291"/>
            <a:chOff x="0" y="0"/>
            <a:chExt cx="2183623" cy="2057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623" cy="2057821"/>
            </a:xfrm>
            <a:custGeom>
              <a:avLst/>
              <a:gdLst/>
              <a:ahLst/>
              <a:cxnLst/>
              <a:rect l="l" t="t" r="r" b="b"/>
              <a:pathLst>
                <a:path w="2183623" h="2057821">
                  <a:moveTo>
                    <a:pt x="0" y="0"/>
                  </a:moveTo>
                  <a:lnTo>
                    <a:pt x="2183623" y="0"/>
                  </a:lnTo>
                  <a:lnTo>
                    <a:pt x="2183623" y="2057821"/>
                  </a:lnTo>
                  <a:lnTo>
                    <a:pt x="0" y="2057821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3623" cy="209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0668" y="2273841"/>
            <a:ext cx="7589217" cy="400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🧠 LLMs + Schema Context</a:t>
            </a: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→ Smarter Structured Data Interaction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🧩 Modular Architecture</a:t>
            </a: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→ Plug-&amp;-play MCP-aligned tools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📊 Prompt-to-SQL </a:t>
            </a: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→ Empower analysts with minimal coding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2855"/>
              </a:lnSpc>
            </a:pPr>
            <a:r>
              <a:rPr lang="en-US" sz="27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🔌 Open Backends</a:t>
            </a: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→ ChromaDB + Ollama for flexibility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6687" y="894870"/>
            <a:ext cx="7212983" cy="952500"/>
            <a:chOff x="0" y="0"/>
            <a:chExt cx="9617310" cy="1270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17310" cy="1270000"/>
              <a:chOff x="0" y="0"/>
              <a:chExt cx="1899716" cy="2508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99716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899716" h="250864">
                    <a:moveTo>
                      <a:pt x="0" y="0"/>
                    </a:moveTo>
                    <a:lnTo>
                      <a:pt x="1899716" y="0"/>
                    </a:lnTo>
                    <a:lnTo>
                      <a:pt x="1899716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899716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63228" y="271145"/>
              <a:ext cx="8290854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🚀 What This Project Demonstrates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40921" y="1028700"/>
            <a:ext cx="8734195" cy="7813291"/>
            <a:chOff x="0" y="0"/>
            <a:chExt cx="2300364" cy="20578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0364" cy="2057821"/>
            </a:xfrm>
            <a:custGeom>
              <a:avLst/>
              <a:gdLst/>
              <a:ahLst/>
              <a:cxnLst/>
              <a:rect l="l" t="t" r="r" b="b"/>
              <a:pathLst>
                <a:path w="2300364" h="2057821">
                  <a:moveTo>
                    <a:pt x="0" y="0"/>
                  </a:moveTo>
                  <a:lnTo>
                    <a:pt x="2300364" y="0"/>
                  </a:lnTo>
                  <a:lnTo>
                    <a:pt x="2300364" y="2057821"/>
                  </a:lnTo>
                  <a:lnTo>
                    <a:pt x="0" y="2057821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00364" cy="209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04821" y="2273841"/>
            <a:ext cx="8188911" cy="473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🧠 Error-aware SQL correction &amp; explanations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📁 Add support for Parquet, Avro, remote APIs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🔄 Live database sync &amp; streaming query support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🔐 User roles and access control features</a:t>
            </a: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📈 Auto-chart recommendations from prompt or data type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🔗 Integration with BI tools (Power BI, Tableau)</a:t>
            </a:r>
          </a:p>
          <a:p>
            <a:pPr marL="0" lvl="0" indent="0" algn="l">
              <a:lnSpc>
                <a:spcPts val="2855"/>
              </a:lnSpc>
            </a:pPr>
            <a:endParaRPr lang="en-US" sz="2799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391361" y="894870"/>
            <a:ext cx="7896639" cy="952500"/>
            <a:chOff x="0" y="0"/>
            <a:chExt cx="10528852" cy="127000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528852" cy="1270000"/>
              <a:chOff x="0" y="0"/>
              <a:chExt cx="2079773" cy="2508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79773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2079773" h="250864">
                    <a:moveTo>
                      <a:pt x="0" y="0"/>
                    </a:moveTo>
                    <a:lnTo>
                      <a:pt x="2079773" y="0"/>
                    </a:lnTo>
                    <a:lnTo>
                      <a:pt x="2079773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079773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26090" y="271145"/>
              <a:ext cx="9076672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🌱 Future Enhancements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7364" y="1003563"/>
            <a:ext cx="11291936" cy="8229600"/>
            <a:chOff x="0" y="0"/>
            <a:chExt cx="297400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4008" cy="2167467"/>
            </a:xfrm>
            <a:custGeom>
              <a:avLst/>
              <a:gdLst/>
              <a:ahLst/>
              <a:cxnLst/>
              <a:rect l="l" t="t" r="r" b="b"/>
              <a:pathLst>
                <a:path w="2974008" h="2167467">
                  <a:moveTo>
                    <a:pt x="0" y="0"/>
                  </a:moveTo>
                  <a:lnTo>
                    <a:pt x="2974008" y="0"/>
                  </a:lnTo>
                  <a:lnTo>
                    <a:pt x="29740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74008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00000">
            <a:off x="3198736" y="832672"/>
            <a:ext cx="1175516" cy="940413"/>
          </a:xfrm>
          <a:custGeom>
            <a:avLst/>
            <a:gdLst/>
            <a:ahLst/>
            <a:cxnLst/>
            <a:rect l="l" t="t" r="r" b="b"/>
            <a:pathLst>
              <a:path w="1175516" h="940413">
                <a:moveTo>
                  <a:pt x="0" y="0"/>
                </a:moveTo>
                <a:lnTo>
                  <a:pt x="1175517" y="0"/>
                </a:lnTo>
                <a:lnTo>
                  <a:pt x="1175517" y="940413"/>
                </a:lnTo>
                <a:lnTo>
                  <a:pt x="0" y="940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28700" y="564875"/>
            <a:ext cx="2255228" cy="3281417"/>
          </a:xfrm>
          <a:custGeom>
            <a:avLst/>
            <a:gdLst/>
            <a:ahLst/>
            <a:cxnLst/>
            <a:rect l="l" t="t" r="r" b="b"/>
            <a:pathLst>
              <a:path w="2255228" h="3281417">
                <a:moveTo>
                  <a:pt x="0" y="0"/>
                </a:moveTo>
                <a:lnTo>
                  <a:pt x="2255228" y="0"/>
                </a:lnTo>
                <a:lnTo>
                  <a:pt x="2255228" y="3281417"/>
                </a:lnTo>
                <a:lnTo>
                  <a:pt x="0" y="328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348703" y="2796653"/>
            <a:ext cx="10375434" cy="1647199"/>
            <a:chOff x="0" y="0"/>
            <a:chExt cx="13833912" cy="21962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833912" cy="2196265"/>
              <a:chOff x="0" y="0"/>
              <a:chExt cx="2528243" cy="40138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28243" cy="401383"/>
              </a:xfrm>
              <a:custGeom>
                <a:avLst/>
                <a:gdLst/>
                <a:ahLst/>
                <a:cxnLst/>
                <a:rect l="l" t="t" r="r" b="b"/>
                <a:pathLst>
                  <a:path w="2528243" h="401383">
                    <a:moveTo>
                      <a:pt x="0" y="0"/>
                    </a:moveTo>
                    <a:lnTo>
                      <a:pt x="2528243" y="0"/>
                    </a:lnTo>
                    <a:lnTo>
                      <a:pt x="2528243" y="401383"/>
                    </a:lnTo>
                    <a:lnTo>
                      <a:pt x="0" y="401383"/>
                    </a:lnTo>
                    <a:close/>
                  </a:path>
                </a:pathLst>
              </a:custGeom>
              <a:solidFill>
                <a:srgbClr val="4C527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528243" cy="4394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99354" y="334311"/>
              <a:ext cx="13035204" cy="144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39"/>
                </a:lnSpc>
                <a:spcBef>
                  <a:spcPct val="0"/>
                </a:spcBef>
              </a:pPr>
              <a:r>
                <a:rPr lang="en-US" sz="3026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Model Context Protocol</a:t>
              </a:r>
              <a:r>
                <a:rPr lang="en-US" sz="3026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= Way to plug </a:t>
              </a:r>
              <a:r>
                <a:rPr lang="en-US" sz="3026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Tools</a:t>
              </a:r>
              <a:r>
                <a:rPr lang="en-US" sz="3026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+ </a:t>
              </a:r>
              <a:r>
                <a:rPr lang="en-US" sz="3026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Data</a:t>
              </a:r>
              <a:r>
                <a:rPr lang="en-US" sz="3026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+ </a:t>
              </a:r>
              <a:r>
                <a:rPr lang="en-US" sz="3026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Prompts</a:t>
              </a:r>
              <a:r>
                <a:rPr lang="en-US" sz="3026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together for LLMs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7729181"/>
            <a:ext cx="7874448" cy="1155001"/>
            <a:chOff x="0" y="0"/>
            <a:chExt cx="10499265" cy="1540001"/>
          </a:xfrm>
        </p:grpSpPr>
        <p:sp>
          <p:nvSpPr>
            <p:cNvPr id="13" name="Freeform 13"/>
            <p:cNvSpPr/>
            <p:nvPr/>
          </p:nvSpPr>
          <p:spPr>
            <a:xfrm>
              <a:off x="5249632" y="998422"/>
              <a:ext cx="3539594" cy="398204"/>
            </a:xfrm>
            <a:custGeom>
              <a:avLst/>
              <a:gdLst/>
              <a:ahLst/>
              <a:cxnLst/>
              <a:rect l="l" t="t" r="r" b="b"/>
              <a:pathLst>
                <a:path w="3539594" h="398204">
                  <a:moveTo>
                    <a:pt x="0" y="0"/>
                  </a:moveTo>
                  <a:lnTo>
                    <a:pt x="3539594" y="0"/>
                  </a:lnTo>
                  <a:lnTo>
                    <a:pt x="3539594" y="398204"/>
                  </a:lnTo>
                  <a:lnTo>
                    <a:pt x="0" y="39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99265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1"/>
                </a:lnSpc>
              </a:pPr>
              <a:r>
                <a:rPr lang="en-US" sz="4125">
                  <a:solidFill>
                    <a:srgbClr val="000000"/>
                  </a:solidFill>
                  <a:latin typeface="Lustria"/>
                  <a:ea typeface="Lustria"/>
                  <a:cs typeface="Lustria"/>
                  <a:sym typeface="Lustria"/>
                </a:rPr>
                <a:t>🔌The USB-C of AI agents.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802503" y="788372"/>
              <a:ext cx="21820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-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7547190" y="7910009"/>
            <a:ext cx="2006723" cy="1948346"/>
          </a:xfrm>
          <a:custGeom>
            <a:avLst/>
            <a:gdLst/>
            <a:ahLst/>
            <a:cxnLst/>
            <a:rect l="l" t="t" r="r" b="b"/>
            <a:pathLst>
              <a:path w="2006723" h="1948346">
                <a:moveTo>
                  <a:pt x="0" y="0"/>
                </a:moveTo>
                <a:lnTo>
                  <a:pt x="2006723" y="0"/>
                </a:lnTo>
                <a:lnTo>
                  <a:pt x="2006723" y="1948346"/>
                </a:lnTo>
                <a:lnTo>
                  <a:pt x="0" y="1948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3951868"/>
            <a:ext cx="5173433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WHAT IS MCP?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48703" y="4443852"/>
            <a:ext cx="10669745" cy="41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📂 </a:t>
            </a:r>
            <a:r>
              <a:rPr lang="en-US" sz="311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Resources</a:t>
            </a: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→ What the model can access</a:t>
            </a:r>
          </a:p>
          <a:p>
            <a:pPr algn="l">
              <a:lnSpc>
                <a:spcPts val="4668"/>
              </a:lnSpc>
            </a:pP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🧰 </a:t>
            </a:r>
            <a:r>
              <a:rPr lang="en-US" sz="311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Tools</a:t>
            </a: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→ What it can do</a:t>
            </a:r>
          </a:p>
          <a:p>
            <a:pPr algn="l">
              <a:lnSpc>
                <a:spcPts val="4668"/>
              </a:lnSpc>
            </a:pP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🧾 </a:t>
            </a:r>
            <a:r>
              <a:rPr lang="en-US" sz="311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Prompt Wrappers</a:t>
            </a: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→ How it is guided, ensure context don't change </a:t>
            </a:r>
          </a:p>
          <a:p>
            <a:pPr algn="l">
              <a:lnSpc>
                <a:spcPts val="4668"/>
              </a:lnSpc>
            </a:pP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🧠 </a:t>
            </a:r>
            <a:r>
              <a:rPr lang="en-US" sz="311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LLMs use MCP</a:t>
            </a:r>
            <a:r>
              <a:rPr lang="en-US" sz="311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discover, plan &amp; execute multi-step tasks</a:t>
            </a:r>
          </a:p>
          <a:p>
            <a:pPr marL="0" lvl="0" indent="0" algn="l">
              <a:lnSpc>
                <a:spcPts val="4668"/>
              </a:lnSpc>
              <a:spcBef>
                <a:spcPct val="0"/>
              </a:spcBef>
            </a:pPr>
            <a:endParaRPr lang="en-US" sz="3112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73678" y="5375221"/>
            <a:ext cx="787444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6348703" y="1188578"/>
            <a:ext cx="10669745" cy="1279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8"/>
              </a:lnSpc>
              <a:spcBef>
                <a:spcPct val="0"/>
              </a:spcBef>
            </a:pPr>
            <a:r>
              <a:rPr lang="en-US" sz="3412">
                <a:solidFill>
                  <a:srgbClr val="000000"/>
                </a:solidFill>
                <a:latin typeface="Pluma"/>
                <a:ea typeface="Pluma"/>
                <a:cs typeface="Pluma"/>
                <a:sym typeface="Pluma"/>
              </a:rPr>
              <a:t>Backed by OpenAI, Microsoft, Google, Anthropic — designed to simplify scalable agent development.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7878" y="-544354"/>
            <a:ext cx="5474989" cy="3146108"/>
            <a:chOff x="0" y="0"/>
            <a:chExt cx="1441972" cy="828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1972" cy="828604"/>
            </a:xfrm>
            <a:custGeom>
              <a:avLst/>
              <a:gdLst/>
              <a:ahLst/>
              <a:cxnLst/>
              <a:rect l="l" t="t" r="r" b="b"/>
              <a:pathLst>
                <a:path w="1441972" h="828604">
                  <a:moveTo>
                    <a:pt x="0" y="0"/>
                  </a:moveTo>
                  <a:lnTo>
                    <a:pt x="1441972" y="0"/>
                  </a:lnTo>
                  <a:lnTo>
                    <a:pt x="1441972" y="828604"/>
                  </a:lnTo>
                  <a:lnTo>
                    <a:pt x="0" y="82860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41972" cy="866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89795" y="188123"/>
            <a:ext cx="4121422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Team:</a:t>
            </a:r>
          </a:p>
          <a:p>
            <a:pPr marL="0" lvl="0" indent="0" algn="ctr">
              <a:lnSpc>
                <a:spcPts val="44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Sudharsanam R</a:t>
            </a:r>
          </a:p>
          <a:p>
            <a:pPr marL="0" lvl="0" indent="0" algn="ctr">
              <a:lnSpc>
                <a:spcPts val="44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Sanket Ninawe</a:t>
            </a:r>
          </a:p>
          <a:p>
            <a:pPr marL="0" lvl="0" indent="0" algn="ctr">
              <a:lnSpc>
                <a:spcPts val="4499"/>
              </a:lnSpc>
              <a:spcBef>
                <a:spcPct val="0"/>
              </a:spcBef>
            </a:pPr>
            <a:r>
              <a:rPr lang="en-US" sz="2999" b="1" u="non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Nitish Raman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1890" y="2463320"/>
            <a:ext cx="8115300" cy="1428750"/>
            <a:chOff x="0" y="0"/>
            <a:chExt cx="10820400" cy="1905000"/>
          </a:xfrm>
        </p:grpSpPr>
        <p:grpSp>
          <p:nvGrpSpPr>
            <p:cNvPr id="7" name="Group 7"/>
            <p:cNvGrpSpPr/>
            <p:nvPr/>
          </p:nvGrpSpPr>
          <p:grpSpPr>
            <a:xfrm>
              <a:off x="4445000" y="0"/>
              <a:ext cx="6375400" cy="1905000"/>
              <a:chOff x="0" y="0"/>
              <a:chExt cx="1259338" cy="37629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59338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1259338" h="376296">
                    <a:moveTo>
                      <a:pt x="0" y="0"/>
                    </a:moveTo>
                    <a:lnTo>
                      <a:pt x="1259338" y="0"/>
                    </a:lnTo>
                    <a:lnTo>
                      <a:pt x="1259338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259338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40400" y="317500"/>
              <a:ext cx="4445000" cy="1270000"/>
              <a:chOff x="0" y="0"/>
              <a:chExt cx="878025" cy="2508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046936" y="5886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u="sng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  <a:hlinkClick r:id="rId2" tooltip="https://github.com/NitishRaman/mcp_server"/>
                </a:rPr>
                <a:t>Github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4445000" cy="1905000"/>
              <a:chOff x="0" y="0"/>
              <a:chExt cx="878025" cy="37629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8025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376296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78025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30904" y="530860"/>
              <a:ext cx="3751594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GitHub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1890" y="4741309"/>
            <a:ext cx="14808616" cy="1428750"/>
            <a:chOff x="0" y="0"/>
            <a:chExt cx="19744821" cy="1905000"/>
          </a:xfrm>
        </p:grpSpPr>
        <p:grpSp>
          <p:nvGrpSpPr>
            <p:cNvPr id="19" name="Group 19"/>
            <p:cNvGrpSpPr/>
            <p:nvPr/>
          </p:nvGrpSpPr>
          <p:grpSpPr>
            <a:xfrm>
              <a:off x="4445000" y="0"/>
              <a:ext cx="15299821" cy="1905000"/>
              <a:chOff x="0" y="0"/>
              <a:chExt cx="3022187" cy="37629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022187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3022187" h="376296">
                    <a:moveTo>
                      <a:pt x="0" y="0"/>
                    </a:moveTo>
                    <a:lnTo>
                      <a:pt x="3022187" y="0"/>
                    </a:lnTo>
                    <a:lnTo>
                      <a:pt x="3022187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022187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819442" y="269977"/>
              <a:ext cx="6669951" cy="1365046"/>
              <a:chOff x="0" y="0"/>
              <a:chExt cx="1317521" cy="26963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17521" cy="269639"/>
              </a:xfrm>
              <a:custGeom>
                <a:avLst/>
                <a:gdLst/>
                <a:ahLst/>
                <a:cxnLst/>
                <a:rect l="l" t="t" r="r" b="b"/>
                <a:pathLst>
                  <a:path w="1317521" h="269639">
                    <a:moveTo>
                      <a:pt x="0" y="0"/>
                    </a:moveTo>
                    <a:lnTo>
                      <a:pt x="1317521" y="0"/>
                    </a:lnTo>
                    <a:lnTo>
                      <a:pt x="1317521" y="269639"/>
                    </a:lnTo>
                    <a:lnTo>
                      <a:pt x="0" y="269639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317521" cy="307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932292" y="405765"/>
              <a:ext cx="6557101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Host</a:t>
              </a:r>
              <a:r>
                <a:rPr lang="en-US" sz="21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db.zjkqhaghmvkhxyzhjzce.supabase.co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0"/>
              <a:ext cx="4445000" cy="1905000"/>
              <a:chOff x="0" y="0"/>
              <a:chExt cx="878025" cy="37629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78025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376296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78025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37810" y="260350"/>
              <a:ext cx="3744688" cy="1235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Supabase Server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1684936" y="269977"/>
              <a:ext cx="1589951" cy="1365046"/>
              <a:chOff x="0" y="0"/>
              <a:chExt cx="314064" cy="26963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14065" cy="269639"/>
              </a:xfrm>
              <a:custGeom>
                <a:avLst/>
                <a:gdLst/>
                <a:ahLst/>
                <a:cxnLst/>
                <a:rect l="l" t="t" r="r" b="b"/>
                <a:pathLst>
                  <a:path w="314065" h="269639">
                    <a:moveTo>
                      <a:pt x="0" y="0"/>
                    </a:moveTo>
                    <a:lnTo>
                      <a:pt x="314065" y="0"/>
                    </a:lnTo>
                    <a:lnTo>
                      <a:pt x="314065" y="269639"/>
                    </a:lnTo>
                    <a:lnTo>
                      <a:pt x="0" y="269639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314064" cy="307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1831343" y="405765"/>
              <a:ext cx="1563051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Port</a:t>
              </a:r>
              <a:r>
                <a:rPr lang="en-US" sz="21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5432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13412614" y="269977"/>
              <a:ext cx="1837300" cy="1365046"/>
              <a:chOff x="0" y="0"/>
              <a:chExt cx="362924" cy="26963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62924" cy="269639"/>
              </a:xfrm>
              <a:custGeom>
                <a:avLst/>
                <a:gdLst/>
                <a:ahLst/>
                <a:cxnLst/>
                <a:rect l="l" t="t" r="r" b="b"/>
                <a:pathLst>
                  <a:path w="362924" h="269639">
                    <a:moveTo>
                      <a:pt x="0" y="0"/>
                    </a:moveTo>
                    <a:lnTo>
                      <a:pt x="362924" y="0"/>
                    </a:lnTo>
                    <a:lnTo>
                      <a:pt x="362924" y="269639"/>
                    </a:lnTo>
                    <a:lnTo>
                      <a:pt x="0" y="269639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362924" cy="307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3443699" y="405765"/>
              <a:ext cx="1806214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Database</a:t>
              </a:r>
              <a:r>
                <a:rPr lang="en-US" sz="21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postgres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15415014" y="269977"/>
              <a:ext cx="2016559" cy="1365046"/>
              <a:chOff x="0" y="0"/>
              <a:chExt cx="398333" cy="26963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98333" cy="269639"/>
              </a:xfrm>
              <a:custGeom>
                <a:avLst/>
                <a:gdLst/>
                <a:ahLst/>
                <a:cxnLst/>
                <a:rect l="l" t="t" r="r" b="b"/>
                <a:pathLst>
                  <a:path w="398333" h="269639">
                    <a:moveTo>
                      <a:pt x="0" y="0"/>
                    </a:moveTo>
                    <a:lnTo>
                      <a:pt x="398333" y="0"/>
                    </a:lnTo>
                    <a:lnTo>
                      <a:pt x="398333" y="269639"/>
                    </a:lnTo>
                    <a:lnTo>
                      <a:pt x="0" y="269639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398333" cy="307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5520186" y="405765"/>
              <a:ext cx="1806214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Password</a:t>
              </a:r>
              <a:r>
                <a:rPr lang="en-US" sz="21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p@55w0rd</a:t>
              </a:r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17571273" y="224257"/>
              <a:ext cx="1837300" cy="1365046"/>
              <a:chOff x="0" y="0"/>
              <a:chExt cx="362924" cy="26963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62924" cy="269639"/>
              </a:xfrm>
              <a:custGeom>
                <a:avLst/>
                <a:gdLst/>
                <a:ahLst/>
                <a:cxnLst/>
                <a:rect l="l" t="t" r="r" b="b"/>
                <a:pathLst>
                  <a:path w="362924" h="269639">
                    <a:moveTo>
                      <a:pt x="0" y="0"/>
                    </a:moveTo>
                    <a:lnTo>
                      <a:pt x="362924" y="0"/>
                    </a:lnTo>
                    <a:lnTo>
                      <a:pt x="362924" y="269639"/>
                    </a:lnTo>
                    <a:lnTo>
                      <a:pt x="0" y="269639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362924" cy="307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7634773" y="405765"/>
              <a:ext cx="1806214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SSL Mode</a:t>
              </a:r>
              <a:r>
                <a:rPr lang="en-US" sz="21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require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41890" y="7223862"/>
            <a:ext cx="16230600" cy="1428750"/>
            <a:chOff x="0" y="0"/>
            <a:chExt cx="21640800" cy="1905000"/>
          </a:xfrm>
        </p:grpSpPr>
        <p:grpSp>
          <p:nvGrpSpPr>
            <p:cNvPr id="47" name="Group 47"/>
            <p:cNvGrpSpPr/>
            <p:nvPr/>
          </p:nvGrpSpPr>
          <p:grpSpPr>
            <a:xfrm>
              <a:off x="4445000" y="0"/>
              <a:ext cx="17195800" cy="1905000"/>
              <a:chOff x="0" y="0"/>
              <a:chExt cx="3396701" cy="376296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396701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3396701" h="376296">
                    <a:moveTo>
                      <a:pt x="0" y="0"/>
                    </a:moveTo>
                    <a:lnTo>
                      <a:pt x="3396701" y="0"/>
                    </a:lnTo>
                    <a:lnTo>
                      <a:pt x="3396701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3396701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5044997" y="335915"/>
              <a:ext cx="5775403" cy="1270000"/>
              <a:chOff x="0" y="0"/>
              <a:chExt cx="1140820" cy="25086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140820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140820" h="250864">
                    <a:moveTo>
                      <a:pt x="0" y="0"/>
                    </a:moveTo>
                    <a:lnTo>
                      <a:pt x="1140820" y="0"/>
                    </a:lnTo>
                    <a:lnTo>
                      <a:pt x="1140820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1140820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5443280" y="607060"/>
              <a:ext cx="4978837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u="sng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  <a:hlinkClick r:id="rId3" tooltip="https://www.canva.com/design/DAGoL3MipPI/YtRr_b0VHKTR2c2WQuPemg/edit"/>
                </a:rPr>
                <a:t>MCP Point of View</a:t>
              </a:r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11630717" y="314645"/>
              <a:ext cx="7731691" cy="1270000"/>
              <a:chOff x="0" y="0"/>
              <a:chExt cx="1527248" cy="25086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527248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527248" h="250864">
                    <a:moveTo>
                      <a:pt x="0" y="0"/>
                    </a:moveTo>
                    <a:lnTo>
                      <a:pt x="1527248" y="0"/>
                    </a:lnTo>
                    <a:lnTo>
                      <a:pt x="1527248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1527248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2163909" y="585790"/>
              <a:ext cx="6665307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u="sng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  <a:hlinkClick r:id="rId4" tooltip="https://www.canva.com/design/DAGo03T486E/YMOXYrK285sWBlqYwMdh-w/edit"/>
                </a:rPr>
                <a:t>MCP Server Documentation</a:t>
              </a:r>
            </a:p>
          </p:txBody>
        </p:sp>
        <p:grpSp>
          <p:nvGrpSpPr>
            <p:cNvPr id="58" name="Group 58"/>
            <p:cNvGrpSpPr/>
            <p:nvPr/>
          </p:nvGrpSpPr>
          <p:grpSpPr>
            <a:xfrm>
              <a:off x="0" y="0"/>
              <a:ext cx="4445000" cy="1905000"/>
              <a:chOff x="0" y="0"/>
              <a:chExt cx="878025" cy="37629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78025" cy="376296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376296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4C5270"/>
                </a:solidFill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38100"/>
                <a:ext cx="878025" cy="414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01600" y="250190"/>
              <a:ext cx="3831929" cy="134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MCP Documentation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4362450" y="604697"/>
            <a:ext cx="7056163" cy="11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1"/>
              </a:lnSpc>
            </a:pPr>
            <a:r>
              <a:rPr lang="en-US" sz="7001">
                <a:solidFill>
                  <a:srgbClr val="4C5270"/>
                </a:solidFill>
                <a:latin typeface="Fredoka"/>
                <a:ea typeface="Fredoka"/>
                <a:cs typeface="Fredoka"/>
                <a:sym typeface="Fredoka"/>
              </a:rPr>
              <a:t>Important Links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1" y="4936940"/>
            <a:ext cx="12881494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02"/>
              </a:lnSpc>
            </a:pPr>
            <a:r>
              <a:rPr lang="en-US" sz="21858" dirty="0">
                <a:solidFill>
                  <a:srgbClr val="FFFFFF"/>
                </a:solidFill>
                <a:latin typeface="Brittany"/>
                <a:ea typeface="Brittany"/>
                <a:cs typeface="Brittany"/>
                <a:sym typeface="Brittan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51535" y="1344132"/>
            <a:ext cx="3184930" cy="174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26"/>
              </a:lnSpc>
            </a:pPr>
            <a:r>
              <a:rPr lang="en-US" sz="10161">
                <a:solidFill>
                  <a:srgbClr val="FFFFFF"/>
                </a:solidFill>
                <a:latin typeface="Brittany"/>
                <a:ea typeface="Brittany"/>
                <a:cs typeface="Brittany"/>
                <a:sym typeface="Brittany"/>
              </a:rPr>
              <a:t>Q&amp;A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910830"/>
            <a:ext cx="5372705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MCP WORKING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75441" y="-510053"/>
            <a:ext cx="17737117" cy="8167256"/>
            <a:chOff x="0" y="0"/>
            <a:chExt cx="23649489" cy="1088967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433452"/>
              <a:ext cx="11762289" cy="9456223"/>
              <a:chOff x="0" y="0"/>
              <a:chExt cx="2323415" cy="186789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23415" cy="1867896"/>
              </a:xfrm>
              <a:custGeom>
                <a:avLst/>
                <a:gdLst/>
                <a:ahLst/>
                <a:cxnLst/>
                <a:rect l="l" t="t" r="r" b="b"/>
                <a:pathLst>
                  <a:path w="2323415" h="1867896">
                    <a:moveTo>
                      <a:pt x="0" y="0"/>
                    </a:moveTo>
                    <a:lnTo>
                      <a:pt x="2323415" y="0"/>
                    </a:lnTo>
                    <a:lnTo>
                      <a:pt x="2323415" y="1867896"/>
                    </a:lnTo>
                    <a:lnTo>
                      <a:pt x="0" y="18678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323415" cy="19059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2168689" y="1371600"/>
              <a:ext cx="11480800" cy="9518075"/>
              <a:chOff x="0" y="0"/>
              <a:chExt cx="2267812" cy="18801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67812" cy="1880114"/>
              </a:xfrm>
              <a:custGeom>
                <a:avLst/>
                <a:gdLst/>
                <a:ahLst/>
                <a:cxnLst/>
                <a:rect l="l" t="t" r="r" b="b"/>
                <a:pathLst>
                  <a:path w="2267812" h="1880114">
                    <a:moveTo>
                      <a:pt x="0" y="0"/>
                    </a:moveTo>
                    <a:lnTo>
                      <a:pt x="2267812" y="0"/>
                    </a:lnTo>
                    <a:lnTo>
                      <a:pt x="2267812" y="1880114"/>
                    </a:lnTo>
                    <a:lnTo>
                      <a:pt x="0" y="18801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267812" cy="19182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8071438" y="0"/>
              <a:ext cx="3690851" cy="5486400"/>
            </a:xfrm>
            <a:custGeom>
              <a:avLst/>
              <a:gdLst/>
              <a:ahLst/>
              <a:cxnLst/>
              <a:rect l="l" t="t" r="r" b="b"/>
              <a:pathLst>
                <a:path w="3690851" h="5486400">
                  <a:moveTo>
                    <a:pt x="0" y="0"/>
                  </a:moveTo>
                  <a:lnTo>
                    <a:pt x="3690851" y="0"/>
                  </a:lnTo>
                  <a:lnTo>
                    <a:pt x="369085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0232874" y="155267"/>
              <a:ext cx="3401568" cy="54864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613847" y="2061960"/>
              <a:ext cx="307973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WHY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13847" y="4809423"/>
              <a:ext cx="10603713" cy="5355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📈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AI usage is booming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but enterprise integration is still messy and manual.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🛠️ The old way relies on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hardcoded prompts and toolchains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limiting flexibility.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✨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MCP introduce clean, modular standard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for connecting LLMs to enterprise systems.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🚀 It enables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safe, reusable, plug-and-play workflows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at scale.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71638" y="2081010"/>
              <a:ext cx="3079736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HOW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71638" y="3793332"/>
              <a:ext cx="9657671" cy="6803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🧠 The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LLM acts as brain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generating plans based on prompts, while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MCP functions as the nervous system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connecting tools, managing memory, and executing actions dynamically.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🧩 Each layer — tools, wrappers, resources — is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modular and swappable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🔁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Agents stay consistent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even when tools change.</a:t>
              </a:r>
            </a:p>
            <a:p>
              <a:pPr algn="l">
                <a:lnSpc>
                  <a:spcPts val="2855"/>
                </a:lnSpc>
              </a:pPr>
              <a:endPara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>
                <a:lnSpc>
                  <a:spcPts val="2855"/>
                </a:lnSpc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🧠 The 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LLM plans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, while MCP c</a:t>
              </a:r>
              <a:r>
                <a:rPr lang="en-US" sz="2799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onnects, discovers, and executes</a:t>
              </a: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34688" y="8007096"/>
            <a:ext cx="12777871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2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🌐 Similar to how </a:t>
            </a: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HTTP standardizes communication between browsers &amp; servers</a:t>
            </a:r>
            <a:r>
              <a:rPr lang="en-US" sz="2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MCP standardizes how LLMs interact with tools and data — becoming the </a:t>
            </a: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backbone of intelligent LLM agents by standardizing how they access tools, data, &amp; context</a:t>
            </a:r>
            <a:r>
              <a:rPr lang="en-US" sz="2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algn="l">
              <a:lnSpc>
                <a:spcPts val="2550"/>
              </a:lnSpc>
            </a:pPr>
            <a:endParaRPr lang="en-US" sz="2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2550"/>
              </a:lnSpc>
            </a:pPr>
            <a:r>
              <a:rPr lang="en-US" sz="2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🤔 If HTTP connects browsers to the web, MCP can connect LLMs to the world.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269" y="630991"/>
            <a:ext cx="8322740" cy="6967142"/>
          </a:xfrm>
          <a:custGeom>
            <a:avLst/>
            <a:gdLst/>
            <a:ahLst/>
            <a:cxnLst/>
            <a:rect l="l" t="t" r="r" b="b"/>
            <a:pathLst>
              <a:path w="8322740" h="6967142">
                <a:moveTo>
                  <a:pt x="0" y="0"/>
                </a:moveTo>
                <a:lnTo>
                  <a:pt x="8322739" y="0"/>
                </a:lnTo>
                <a:lnTo>
                  <a:pt x="8322739" y="6967141"/>
                </a:lnTo>
                <a:lnTo>
                  <a:pt x="0" y="6967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80" t="-7764" r="-12039" b="-116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90145" y="630991"/>
            <a:ext cx="9446972" cy="7131847"/>
          </a:xfrm>
          <a:custGeom>
            <a:avLst/>
            <a:gdLst/>
            <a:ahLst/>
            <a:cxnLst/>
            <a:rect l="l" t="t" r="r" b="b"/>
            <a:pathLst>
              <a:path w="9446972" h="7131847">
                <a:moveTo>
                  <a:pt x="0" y="0"/>
                </a:moveTo>
                <a:lnTo>
                  <a:pt x="9446972" y="0"/>
                </a:lnTo>
                <a:lnTo>
                  <a:pt x="9446972" y="7131847"/>
                </a:lnTo>
                <a:lnTo>
                  <a:pt x="0" y="7131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3" b="-893"/>
            </a:stretch>
          </a:blipFill>
        </p:spPr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880" y="506771"/>
            <a:ext cx="13969073" cy="4636729"/>
          </a:xfrm>
          <a:custGeom>
            <a:avLst/>
            <a:gdLst/>
            <a:ahLst/>
            <a:cxnLst/>
            <a:rect l="l" t="t" r="r" b="b"/>
            <a:pathLst>
              <a:path w="13969073" h="4636729">
                <a:moveTo>
                  <a:pt x="0" y="0"/>
                </a:moveTo>
                <a:lnTo>
                  <a:pt x="13969074" y="0"/>
                </a:lnTo>
                <a:lnTo>
                  <a:pt x="13969074" y="4636729"/>
                </a:lnTo>
                <a:lnTo>
                  <a:pt x="0" y="4636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8249" y="5143500"/>
            <a:ext cx="13058335" cy="4464911"/>
          </a:xfrm>
          <a:custGeom>
            <a:avLst/>
            <a:gdLst/>
            <a:ahLst/>
            <a:cxnLst/>
            <a:rect l="l" t="t" r="r" b="b"/>
            <a:pathLst>
              <a:path w="13058335" h="4464911">
                <a:moveTo>
                  <a:pt x="0" y="0"/>
                </a:moveTo>
                <a:lnTo>
                  <a:pt x="13058336" y="0"/>
                </a:lnTo>
                <a:lnTo>
                  <a:pt x="13058336" y="4464911"/>
                </a:lnTo>
                <a:lnTo>
                  <a:pt x="0" y="4464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206" y="1028700"/>
            <a:ext cx="10459358" cy="8001488"/>
            <a:chOff x="0" y="0"/>
            <a:chExt cx="2754728" cy="2107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4728" cy="2107388"/>
            </a:xfrm>
            <a:custGeom>
              <a:avLst/>
              <a:gdLst/>
              <a:ahLst/>
              <a:cxnLst/>
              <a:rect l="l" t="t" r="r" b="b"/>
              <a:pathLst>
                <a:path w="2754728" h="2107388">
                  <a:moveTo>
                    <a:pt x="0" y="0"/>
                  </a:moveTo>
                  <a:lnTo>
                    <a:pt x="2754728" y="0"/>
                  </a:lnTo>
                  <a:lnTo>
                    <a:pt x="2754728" y="2107388"/>
                  </a:lnTo>
                  <a:lnTo>
                    <a:pt x="0" y="21073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54728" cy="214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50504" y="4163579"/>
            <a:ext cx="7323139" cy="2406590"/>
            <a:chOff x="0" y="0"/>
            <a:chExt cx="9764186" cy="320878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764186" cy="3208787"/>
              <a:chOff x="0" y="0"/>
              <a:chExt cx="1928728" cy="6338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28728" cy="633834"/>
              </a:xfrm>
              <a:custGeom>
                <a:avLst/>
                <a:gdLst/>
                <a:ahLst/>
                <a:cxnLst/>
                <a:rect l="l" t="t" r="r" b="b"/>
                <a:pathLst>
                  <a:path w="1928728" h="633834">
                    <a:moveTo>
                      <a:pt x="0" y="0"/>
                    </a:moveTo>
                    <a:lnTo>
                      <a:pt x="1928728" y="0"/>
                    </a:lnTo>
                    <a:lnTo>
                      <a:pt x="1928728" y="633834"/>
                    </a:lnTo>
                    <a:lnTo>
                      <a:pt x="0" y="633834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FFFFFF"/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928728" cy="671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83259" y="356364"/>
              <a:ext cx="8997668" cy="2524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1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Claude by Anthropic</a:t>
              </a:r>
            </a:p>
            <a:p>
              <a:pPr algn="l">
                <a:lnSpc>
                  <a:spcPts val="2142"/>
                </a:lnSpc>
              </a:pPr>
              <a:endPara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Claude agents reason through tasks using tool-calling and self-planning logic.</a:t>
              </a:r>
            </a:p>
            <a:p>
              <a:pPr algn="l">
                <a:lnSpc>
                  <a:spcPts val="2142"/>
                </a:lnSpc>
              </a:pPr>
              <a:endParaRPr lang="en-US" sz="2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This matches MCP’s goal of giving LLMs autonomy with structured context and tool access.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14988" y="7033603"/>
            <a:ext cx="7323139" cy="2406590"/>
            <a:chOff x="0" y="0"/>
            <a:chExt cx="9764186" cy="32087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764186" cy="3208787"/>
              <a:chOff x="0" y="0"/>
              <a:chExt cx="1928728" cy="6338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28728" cy="633834"/>
              </a:xfrm>
              <a:custGeom>
                <a:avLst/>
                <a:gdLst/>
                <a:ahLst/>
                <a:cxnLst/>
                <a:rect l="l" t="t" r="r" b="b"/>
                <a:pathLst>
                  <a:path w="1928728" h="633834">
                    <a:moveTo>
                      <a:pt x="0" y="0"/>
                    </a:moveTo>
                    <a:lnTo>
                      <a:pt x="1928728" y="0"/>
                    </a:lnTo>
                    <a:lnTo>
                      <a:pt x="1928728" y="633834"/>
                    </a:lnTo>
                    <a:lnTo>
                      <a:pt x="0" y="633834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FFFFFF"/>
                </a:solidFill>
                <a:prstDash val="sysDot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928728" cy="671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83259" y="356364"/>
              <a:ext cx="8997668" cy="2524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1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LangChain + LangGraph (Open Source)</a:t>
              </a:r>
            </a:p>
            <a:p>
              <a:pPr algn="l">
                <a:lnSpc>
                  <a:spcPts val="2142"/>
                </a:lnSpc>
              </a:pPr>
              <a:endPara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ChLangChain lets developers register tools and memory for LLM workflows.</a:t>
              </a:r>
            </a:p>
            <a:p>
              <a:pPr algn="l">
                <a:lnSpc>
                  <a:spcPts val="2142"/>
                </a:lnSpc>
              </a:pPr>
              <a:endParaRPr lang="en-US" sz="2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LangGraph orchestrates tool sequences. Together, they model MCP’s modular, discoverable pipeline.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4599" y="4388888"/>
            <a:ext cx="7323139" cy="2406590"/>
            <a:chOff x="0" y="0"/>
            <a:chExt cx="9764186" cy="320878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9764186" cy="3208787"/>
              <a:chOff x="0" y="0"/>
              <a:chExt cx="1928728" cy="6338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28728" cy="633834"/>
              </a:xfrm>
              <a:custGeom>
                <a:avLst/>
                <a:gdLst/>
                <a:ahLst/>
                <a:cxnLst/>
                <a:rect l="l" t="t" r="r" b="b"/>
                <a:pathLst>
                  <a:path w="1928728" h="633834">
                    <a:moveTo>
                      <a:pt x="0" y="0"/>
                    </a:moveTo>
                    <a:lnTo>
                      <a:pt x="1928728" y="0"/>
                    </a:lnTo>
                    <a:lnTo>
                      <a:pt x="1928728" y="633834"/>
                    </a:lnTo>
                    <a:lnTo>
                      <a:pt x="0" y="633834"/>
                    </a:lnTo>
                    <a:close/>
                  </a:path>
                </a:pathLst>
              </a:custGeom>
              <a:solidFill>
                <a:srgbClr val="4C5270"/>
              </a:solidFill>
              <a:ln w="47625" cap="sq">
                <a:solidFill>
                  <a:srgbClr val="FFFFFF"/>
                </a:solidFill>
                <a:prstDash val="sysDot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928728" cy="6719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83259" y="356364"/>
              <a:ext cx="8997668" cy="2524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42"/>
                </a:lnSpc>
              </a:pPr>
              <a:r>
                <a:rPr lang="en-US" sz="21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OpenAI GPTs (Function Calling)</a:t>
              </a:r>
            </a:p>
            <a:p>
              <a:pPr algn="l">
                <a:lnSpc>
                  <a:spcPts val="2142"/>
                </a:lnSpc>
              </a:pPr>
              <a:endParaRPr lang="en-US" sz="21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ChatGPT uses structured function calls &amp; context files to trigger tools like calculators, file readers, or APIs.</a:t>
              </a:r>
            </a:p>
            <a:p>
              <a:pPr algn="l">
                <a:lnSpc>
                  <a:spcPts val="2142"/>
                </a:lnSpc>
              </a:pPr>
              <a:endParaRPr lang="en-US" sz="21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>
                <a:lnSpc>
                  <a:spcPts val="2142"/>
                </a:lnSpc>
              </a:pPr>
              <a:r>
                <a:rPr lang="en-US" sz="2100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 It reflects MCP by combining resources, tools, and wrappers in a standard, reusable way.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3355579" y="7367348"/>
            <a:ext cx="3903721" cy="2640335"/>
          </a:xfrm>
          <a:custGeom>
            <a:avLst/>
            <a:gdLst/>
            <a:ahLst/>
            <a:cxnLst/>
            <a:rect l="l" t="t" r="r" b="b"/>
            <a:pathLst>
              <a:path w="3903721" h="2640335">
                <a:moveTo>
                  <a:pt x="0" y="0"/>
                </a:moveTo>
                <a:lnTo>
                  <a:pt x="3903721" y="0"/>
                </a:lnTo>
                <a:lnTo>
                  <a:pt x="3903721" y="2640335"/>
                </a:lnTo>
                <a:lnTo>
                  <a:pt x="0" y="26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716095" y="1180465"/>
            <a:ext cx="5908513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BENEFITS OF MCP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837" y="1228090"/>
            <a:ext cx="9171290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🧩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Interoperability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— connect any tool or resource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🔁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Reusability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— same agent, many tasks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⚙️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Less prompt engineering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— wrappers do the work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📈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Scalable agent design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— standard flows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🔐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Safer, auditable workflows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— logs + control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4938" y="914400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CHALLENGES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647573"/>
            <a:ext cx="16230600" cy="1129567"/>
            <a:chOff x="0" y="0"/>
            <a:chExt cx="21640800" cy="15060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1506090"/>
              <a:chOff x="0" y="0"/>
              <a:chExt cx="4274726" cy="29749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29749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9749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97499"/>
                    </a:lnTo>
                    <a:lnTo>
                      <a:pt x="0" y="297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335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01650" y="200530"/>
              <a:ext cx="20637500" cy="826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LLMs are great at text — but struggle with structured files (CSV, DB, XML)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425098"/>
            <a:ext cx="16230600" cy="994697"/>
            <a:chOff x="0" y="0"/>
            <a:chExt cx="21640800" cy="132626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1640800" cy="1326262"/>
              <a:chOff x="0" y="0"/>
              <a:chExt cx="4274726" cy="26197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26197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6197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61978"/>
                    </a:lnTo>
                    <a:lnTo>
                      <a:pt x="0" y="2619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3000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01650" y="166237"/>
              <a:ext cx="20637500" cy="826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Analysts still rely on manual SQL, Excel transformations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067494"/>
            <a:ext cx="16230600" cy="1160061"/>
            <a:chOff x="0" y="0"/>
            <a:chExt cx="21640800" cy="154674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1640800" cy="1546748"/>
              <a:chOff x="0" y="0"/>
              <a:chExt cx="4274726" cy="3055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74726" cy="30553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30553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305531"/>
                    </a:lnTo>
                    <a:lnTo>
                      <a:pt x="0" y="3055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4274726" cy="3436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01650" y="311771"/>
              <a:ext cx="20637500" cy="826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Goal</a:t>
              </a:r>
              <a:r>
                <a:rPr lang="en-US" sz="36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: Can we help LLMs understand &amp; use real-world datasets?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128733"/>
            <a:ext cx="16230600" cy="1129567"/>
            <a:chOff x="0" y="0"/>
            <a:chExt cx="21640800" cy="150609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640800" cy="1506090"/>
              <a:chOff x="0" y="0"/>
              <a:chExt cx="4274726" cy="29749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74726" cy="29749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9749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97499"/>
                    </a:lnTo>
                    <a:lnTo>
                      <a:pt x="0" y="297499"/>
                    </a:lnTo>
                    <a:close/>
                  </a:path>
                </a:pathLst>
              </a:custGeom>
              <a:solidFill>
                <a:srgbClr val="CEC0E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4274726" cy="3355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01650" y="191005"/>
              <a:ext cx="20637500" cy="83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0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AI is powerful—but it needs context + tools to be useful.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246" y="2344449"/>
            <a:ext cx="5658481" cy="6913851"/>
            <a:chOff x="0" y="0"/>
            <a:chExt cx="1490299" cy="1820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0299" cy="1820932"/>
            </a:xfrm>
            <a:custGeom>
              <a:avLst/>
              <a:gdLst/>
              <a:ahLst/>
              <a:cxnLst/>
              <a:rect l="l" t="t" r="r" b="b"/>
              <a:pathLst>
                <a:path w="1490299" h="1820932">
                  <a:moveTo>
                    <a:pt x="0" y="0"/>
                  </a:moveTo>
                  <a:lnTo>
                    <a:pt x="1490299" y="0"/>
                  </a:lnTo>
                  <a:lnTo>
                    <a:pt x="1490299" y="1820932"/>
                  </a:lnTo>
                  <a:lnTo>
                    <a:pt x="0" y="18209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90299" cy="1859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81727" y="2344449"/>
            <a:ext cx="5738823" cy="6913851"/>
            <a:chOff x="0" y="0"/>
            <a:chExt cx="1511460" cy="18209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1460" cy="1820932"/>
            </a:xfrm>
            <a:custGeom>
              <a:avLst/>
              <a:gdLst/>
              <a:ahLst/>
              <a:cxnLst/>
              <a:rect l="l" t="t" r="r" b="b"/>
              <a:pathLst>
                <a:path w="1511460" h="1820932">
                  <a:moveTo>
                    <a:pt x="0" y="0"/>
                  </a:moveTo>
                  <a:lnTo>
                    <a:pt x="1511460" y="0"/>
                  </a:lnTo>
                  <a:lnTo>
                    <a:pt x="1511460" y="1820932"/>
                  </a:lnTo>
                  <a:lnTo>
                    <a:pt x="0" y="18209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1460" cy="1859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92025" y="2344449"/>
            <a:ext cx="5616473" cy="6913851"/>
            <a:chOff x="0" y="0"/>
            <a:chExt cx="1479236" cy="18209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9236" cy="1820932"/>
            </a:xfrm>
            <a:custGeom>
              <a:avLst/>
              <a:gdLst/>
              <a:ahLst/>
              <a:cxnLst/>
              <a:rect l="l" t="t" r="r" b="b"/>
              <a:pathLst>
                <a:path w="1479236" h="1820932">
                  <a:moveTo>
                    <a:pt x="0" y="0"/>
                  </a:moveTo>
                  <a:lnTo>
                    <a:pt x="1479236" y="0"/>
                  </a:lnTo>
                  <a:lnTo>
                    <a:pt x="1479236" y="1820932"/>
                  </a:lnTo>
                  <a:lnTo>
                    <a:pt x="0" y="18209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79236" cy="1859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33504" y="764769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170173" y="2202135"/>
            <a:ext cx="1574152" cy="2153690"/>
          </a:xfrm>
          <a:custGeom>
            <a:avLst/>
            <a:gdLst/>
            <a:ahLst/>
            <a:cxnLst/>
            <a:rect l="l" t="t" r="r" b="b"/>
            <a:pathLst>
              <a:path w="1574152" h="2153690">
                <a:moveTo>
                  <a:pt x="0" y="0"/>
                </a:moveTo>
                <a:lnTo>
                  <a:pt x="1574152" y="0"/>
                </a:lnTo>
                <a:lnTo>
                  <a:pt x="1574152" y="2153690"/>
                </a:lnTo>
                <a:lnTo>
                  <a:pt x="0" y="215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1208159" y="2082404"/>
            <a:ext cx="797543" cy="631966"/>
            <a:chOff x="0" y="0"/>
            <a:chExt cx="812800" cy="6440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44055"/>
            </a:xfrm>
            <a:custGeom>
              <a:avLst/>
              <a:gdLst/>
              <a:ahLst/>
              <a:cxnLst/>
              <a:rect l="l" t="t" r="r" b="b"/>
              <a:pathLst>
                <a:path w="812800" h="644055">
                  <a:moveTo>
                    <a:pt x="812800" y="3220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40855"/>
                  </a:lnTo>
                  <a:lnTo>
                    <a:pt x="406400" y="440855"/>
                  </a:lnTo>
                  <a:lnTo>
                    <a:pt x="406400" y="644055"/>
                  </a:lnTo>
                  <a:lnTo>
                    <a:pt x="812800" y="322028"/>
                  </a:lnTo>
                  <a:close/>
                </a:path>
              </a:pathLst>
            </a:custGeom>
            <a:solidFill>
              <a:srgbClr val="F0F7FE"/>
            </a:solidFill>
            <a:ln w="19050" cap="sq">
              <a:solidFill>
                <a:srgbClr val="1C014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65100"/>
              <a:ext cx="711200" cy="27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066478" y="1670371"/>
            <a:ext cx="1462774" cy="2253574"/>
          </a:xfrm>
          <a:custGeom>
            <a:avLst/>
            <a:gdLst/>
            <a:ahLst/>
            <a:cxnLst/>
            <a:rect l="l" t="t" r="r" b="b"/>
            <a:pathLst>
              <a:path w="1462774" h="2253574">
                <a:moveTo>
                  <a:pt x="0" y="0"/>
                </a:moveTo>
                <a:lnTo>
                  <a:pt x="1462774" y="0"/>
                </a:lnTo>
                <a:lnTo>
                  <a:pt x="1462774" y="2253574"/>
                </a:lnTo>
                <a:lnTo>
                  <a:pt x="0" y="225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5400000">
            <a:off x="4993668" y="1965361"/>
            <a:ext cx="597619" cy="473548"/>
            <a:chOff x="0" y="0"/>
            <a:chExt cx="812800" cy="6440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44055"/>
            </a:xfrm>
            <a:custGeom>
              <a:avLst/>
              <a:gdLst/>
              <a:ahLst/>
              <a:cxnLst/>
              <a:rect l="l" t="t" r="r" b="b"/>
              <a:pathLst>
                <a:path w="812800" h="644055">
                  <a:moveTo>
                    <a:pt x="812800" y="3220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40855"/>
                  </a:lnTo>
                  <a:lnTo>
                    <a:pt x="406400" y="440855"/>
                  </a:lnTo>
                  <a:lnTo>
                    <a:pt x="406400" y="644055"/>
                  </a:lnTo>
                  <a:lnTo>
                    <a:pt x="812800" y="322028"/>
                  </a:lnTo>
                  <a:close/>
                </a:path>
              </a:pathLst>
            </a:custGeom>
            <a:solidFill>
              <a:srgbClr val="F0F7FE"/>
            </a:solidFill>
            <a:ln w="19050" cap="sq">
              <a:solidFill>
                <a:srgbClr val="1C014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65100"/>
              <a:ext cx="711200" cy="275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019454" y="1903325"/>
            <a:ext cx="1767106" cy="1413685"/>
          </a:xfrm>
          <a:custGeom>
            <a:avLst/>
            <a:gdLst/>
            <a:ahLst/>
            <a:cxnLst/>
            <a:rect l="l" t="t" r="r" b="b"/>
            <a:pathLst>
              <a:path w="1767106" h="1413685">
                <a:moveTo>
                  <a:pt x="0" y="0"/>
                </a:moveTo>
                <a:lnTo>
                  <a:pt x="1767106" y="0"/>
                </a:lnTo>
                <a:lnTo>
                  <a:pt x="1767106" y="1413685"/>
                </a:lnTo>
                <a:lnTo>
                  <a:pt x="0" y="1413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761664" y="5292623"/>
            <a:ext cx="3246834" cy="3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38C5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# Streamlit interface tabs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7707" y="3190524"/>
            <a:ext cx="293944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Feature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6800" y="3190524"/>
            <a:ext cx="296587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Tech Stack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77775" y="3190524"/>
            <a:ext cx="3966105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Folder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9570" y="4115895"/>
            <a:ext cx="5463832" cy="473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📂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Upload dataset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(CSV, Excel, JSON, ZIP, DB).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🧠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LLM-powered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column summary &amp; key/tag inference.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💬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Prompt to SQL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with chat history.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📊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Chart builder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for visualisation.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🛢️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Optional Supabase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export.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71335" y="4477845"/>
            <a:ext cx="5559607" cy="436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🖥️ UI built using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Streamlit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⚙️ Backend powered by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FastAPI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🧬 Vector search via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ChromaDB 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with SentenceTransformers.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🤖 LLM integration with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Ollama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OpenAI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, or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GPT4All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algn="l">
              <a:lnSpc>
                <a:spcPts val="2855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2855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💽 Data storage handled through </a:t>
            </a: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SQLite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96800" y="4153233"/>
            <a:ext cx="4135158" cy="469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project_root/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app/              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pages/          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mcp_server/            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sample_datasets/  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home.py</a:t>
            </a:r>
          </a:p>
          <a:p>
            <a:pPr algn="l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├─ run.bat   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└─ README.md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└─ requirements.txt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07275" y="4806316"/>
            <a:ext cx="3079285" cy="3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 b="1">
                <a:solidFill>
                  <a:srgbClr val="38C5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# Python logic modules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686451" y="5782207"/>
            <a:ext cx="2601549" cy="3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38C5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# Output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571030" y="6270070"/>
            <a:ext cx="1376540" cy="6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38C5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# Example Input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98181" y="7431969"/>
            <a:ext cx="2261119" cy="33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38C55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# Launch script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524" y="4232408"/>
            <a:ext cx="7073017" cy="5673573"/>
            <a:chOff x="0" y="0"/>
            <a:chExt cx="1862852" cy="1494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2852" cy="1494274"/>
            </a:xfrm>
            <a:custGeom>
              <a:avLst/>
              <a:gdLst/>
              <a:ahLst/>
              <a:cxnLst/>
              <a:rect l="l" t="t" r="r" b="b"/>
              <a:pathLst>
                <a:path w="1862852" h="1494274">
                  <a:moveTo>
                    <a:pt x="0" y="0"/>
                  </a:moveTo>
                  <a:lnTo>
                    <a:pt x="1862852" y="0"/>
                  </a:lnTo>
                  <a:lnTo>
                    <a:pt x="1862852" y="1494274"/>
                  </a:lnTo>
                  <a:lnTo>
                    <a:pt x="0" y="1494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2852" cy="1532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6865" y="1385068"/>
            <a:ext cx="5240264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STREAMLIT PIPELINE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84461" y="1540245"/>
            <a:ext cx="10387012" cy="6557965"/>
            <a:chOff x="0" y="0"/>
            <a:chExt cx="2735674" cy="17272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5674" cy="1727201"/>
            </a:xfrm>
            <a:custGeom>
              <a:avLst/>
              <a:gdLst/>
              <a:ahLst/>
              <a:cxnLst/>
              <a:rect l="l" t="t" r="r" b="b"/>
              <a:pathLst>
                <a:path w="2735674" h="1727201">
                  <a:moveTo>
                    <a:pt x="0" y="0"/>
                  </a:moveTo>
                  <a:lnTo>
                    <a:pt x="2735674" y="0"/>
                  </a:lnTo>
                  <a:lnTo>
                    <a:pt x="2735674" y="1727201"/>
                  </a:lnTo>
                  <a:lnTo>
                    <a:pt x="0" y="17272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35674" cy="176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77979" y="1997864"/>
            <a:ext cx="999997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Upload &amp; Preview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Select &amp; preview dataset (CSV, Excel, JSON, ZIP, DB)</a:t>
            </a:r>
          </a:p>
          <a:p>
            <a:pPr algn="l">
              <a:lnSpc>
                <a:spcPts val="2993"/>
              </a:lnSpc>
            </a:pPr>
            <a:endParaRPr lang="en-US" sz="2934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993"/>
              </a:lnSpc>
            </a:pP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 Describe Schema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Generate LLM-powered schema summary, PK/FK tags</a:t>
            </a:r>
          </a:p>
          <a:p>
            <a:pPr algn="l">
              <a:lnSpc>
                <a:spcPts val="2993"/>
              </a:lnSpc>
            </a:pPr>
            <a:endParaRPr lang="en-US" sz="2934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993"/>
              </a:lnSpc>
            </a:pPr>
            <a:r>
              <a:rPr lang="en-US" sz="2934" b="1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Prompt → SQL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Convert natural prompt into SQL and view result</a:t>
            </a:r>
          </a:p>
          <a:p>
            <a:pPr algn="l">
              <a:lnSpc>
                <a:spcPts val="2993"/>
              </a:lnSpc>
            </a:pPr>
            <a:endParaRPr lang="en-US" sz="2934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993"/>
              </a:lnSpc>
            </a:pPr>
            <a:r>
              <a:rPr lang="en-US" sz="2934" b="1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Chart Generator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Select chart type and render using schema columns</a:t>
            </a:r>
          </a:p>
          <a:p>
            <a:pPr algn="l">
              <a:lnSpc>
                <a:spcPts val="2993"/>
              </a:lnSpc>
            </a:pPr>
            <a:endParaRPr lang="en-US" sz="2934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2993"/>
              </a:lnSpc>
            </a:pPr>
            <a:r>
              <a:rPr lang="en-US" sz="2934" b="1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934" b="1" dirty="0" err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Supabase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Pull </a:t>
            </a:r>
            <a:r>
              <a:rPr lang="en-US" sz="2934" dirty="0" err="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Supabase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/PostgreSQL for analysis</a:t>
            </a:r>
          </a:p>
          <a:p>
            <a:pPr algn="l">
              <a:lnSpc>
                <a:spcPts val="2993"/>
              </a:lnSpc>
            </a:pPr>
            <a:endParaRPr lang="en-US" sz="2934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2993"/>
              </a:lnSpc>
            </a:pPr>
            <a:r>
              <a:rPr lang="en-US" sz="2934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</a:t>
            </a:r>
            <a:r>
              <a:rPr lang="en-US" sz="2934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Interactive Chat</a:t>
            </a:r>
            <a:r>
              <a:rPr lang="en-US" sz="2934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Ongoing chat with schema memory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83737" y="268098"/>
            <a:ext cx="16929634" cy="599811"/>
            <a:chOff x="0" y="0"/>
            <a:chExt cx="22572845" cy="79974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957708" cy="799749"/>
              <a:chOff x="0" y="0"/>
              <a:chExt cx="4003757" cy="14582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03757" cy="145826"/>
              </a:xfrm>
              <a:custGeom>
                <a:avLst/>
                <a:gdLst/>
                <a:ahLst/>
                <a:cxnLst/>
                <a:rect l="l" t="t" r="r" b="b"/>
                <a:pathLst>
                  <a:path w="4003757" h="145826">
                    <a:moveTo>
                      <a:pt x="0" y="0"/>
                    </a:moveTo>
                    <a:lnTo>
                      <a:pt x="4003757" y="0"/>
                    </a:lnTo>
                    <a:lnTo>
                      <a:pt x="4003757" y="145826"/>
                    </a:lnTo>
                    <a:lnTo>
                      <a:pt x="0" y="1458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4003757" cy="1839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33906" y="57606"/>
              <a:ext cx="22338939" cy="588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1"/>
                </a:lnSpc>
              </a:pPr>
              <a:r>
                <a:rPr lang="en-US" sz="2708" b="1">
                  <a:solidFill>
                    <a:srgbClr val="38C556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▶️</a:t>
              </a:r>
              <a:r>
                <a:rPr lang="en-US" sz="2708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To launch the MCP Server, run the </a:t>
              </a:r>
              <a:r>
                <a:rPr lang="en-US" sz="2708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run.bat</a:t>
              </a:r>
              <a:r>
                <a:rPr lang="en-US" sz="2708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file located in the root folder(</a:t>
              </a:r>
              <a:r>
                <a:rPr lang="en-US" sz="2708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mcp_server_projec</a:t>
              </a:r>
              <a:r>
                <a:rPr lang="en-US" sz="2708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8546802" y="206350"/>
              <a:ext cx="1610453" cy="387049"/>
            </a:xfrm>
            <a:custGeom>
              <a:avLst/>
              <a:gdLst/>
              <a:ahLst/>
              <a:cxnLst/>
              <a:rect l="l" t="t" r="r" b="b"/>
              <a:pathLst>
                <a:path w="1610453" h="387049">
                  <a:moveTo>
                    <a:pt x="0" y="0"/>
                  </a:moveTo>
                  <a:lnTo>
                    <a:pt x="1610454" y="0"/>
                  </a:lnTo>
                  <a:lnTo>
                    <a:pt x="1610454" y="387049"/>
                  </a:lnTo>
                  <a:lnTo>
                    <a:pt x="0" y="387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744" t="-430608" r="-87745" b="-345206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6907722" y="109090"/>
              <a:ext cx="4436546" cy="526535"/>
            </a:xfrm>
            <a:custGeom>
              <a:avLst/>
              <a:gdLst/>
              <a:ahLst/>
              <a:cxnLst/>
              <a:rect l="l" t="t" r="r" b="b"/>
              <a:pathLst>
                <a:path w="4436546" h="526535">
                  <a:moveTo>
                    <a:pt x="0" y="0"/>
                  </a:moveTo>
                  <a:lnTo>
                    <a:pt x="4436547" y="0"/>
                  </a:lnTo>
                  <a:lnTo>
                    <a:pt x="4436547" y="526536"/>
                  </a:lnTo>
                  <a:lnTo>
                    <a:pt x="0" y="526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357" t="-477245" r="-10262" b="-43066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37706" y="5315463"/>
            <a:ext cx="6794835" cy="440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📦 dataset.db (SQLite database)</a:t>
            </a:r>
          </a:p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📊 CSV/Excel preview and ingest</a:t>
            </a:r>
          </a:p>
          <a:p>
            <a:pPr algn="l">
              <a:lnSpc>
                <a:spcPts val="3198"/>
              </a:lnSpc>
            </a:pPr>
            <a:endParaRPr lang="en-US" sz="2934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🧾 schema_description.txt</a:t>
            </a:r>
          </a:p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🗂️ metadata.json with tags, primary keys, foreign keys</a:t>
            </a:r>
          </a:p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🧠 Chroma vector index</a:t>
            </a:r>
          </a:p>
          <a:p>
            <a:pPr algn="l">
              <a:lnSpc>
                <a:spcPts val="3198"/>
              </a:lnSpc>
            </a:pPr>
            <a:endParaRPr lang="en-US" sz="2934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📝 query_log.txt &amp; chat_log.txt</a:t>
            </a:r>
          </a:p>
          <a:p>
            <a:pPr algn="l">
              <a:lnSpc>
                <a:spcPts val="3198"/>
              </a:lnSpc>
            </a:pPr>
            <a:endParaRPr lang="en-US" sz="2934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0" lvl="0" indent="0" algn="l">
              <a:lnSpc>
                <a:spcPts val="3198"/>
              </a:lnSpc>
            </a:pPr>
            <a:r>
              <a:rPr lang="en-US" sz="293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📈 Optional ER diagram image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590" y="4488710"/>
            <a:ext cx="293944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Output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364177" y="8614294"/>
            <a:ext cx="8627580" cy="1288011"/>
            <a:chOff x="0" y="0"/>
            <a:chExt cx="11503440" cy="171734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503440" cy="1717348"/>
              <a:chOff x="0" y="0"/>
              <a:chExt cx="3186381" cy="47569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186381" cy="475695"/>
              </a:xfrm>
              <a:custGeom>
                <a:avLst/>
                <a:gdLst/>
                <a:ahLst/>
                <a:cxnLst/>
                <a:rect l="l" t="t" r="r" b="b"/>
                <a:pathLst>
                  <a:path w="3186381" h="475695">
                    <a:moveTo>
                      <a:pt x="0" y="0"/>
                    </a:moveTo>
                    <a:lnTo>
                      <a:pt x="3186381" y="0"/>
                    </a:lnTo>
                    <a:lnTo>
                      <a:pt x="3186381" y="475695"/>
                    </a:lnTo>
                    <a:lnTo>
                      <a:pt x="0" y="475695"/>
                    </a:lnTo>
                    <a:close/>
                  </a:path>
                </a:pathLst>
              </a:custGeom>
              <a:solidFill>
                <a:srgbClr val="CEC0E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3186381" cy="5042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66658" y="134728"/>
              <a:ext cx="10970124" cy="124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567" b="1">
                  <a:solidFill>
                    <a:srgbClr val="00000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📥 Upload → 📄 Parse File → 🧠 LLM Describe → 🧬 Vectorize → 💬 ChatSQL → 📊 Visualize</a:t>
              </a:r>
            </a:p>
          </p:txBody>
        </p:sp>
      </p:grp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1208</Words>
  <Application>Microsoft Office PowerPoint</Application>
  <PresentationFormat>Custom</PresentationFormat>
  <Paragraphs>216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Quicksand Bold</vt:lpstr>
      <vt:lpstr>Arial</vt:lpstr>
      <vt:lpstr>Quicksand</vt:lpstr>
      <vt:lpstr>Pluma</vt:lpstr>
      <vt:lpstr>Canva Sans</vt:lpstr>
      <vt:lpstr>Calibri</vt:lpstr>
      <vt:lpstr>Fredoka</vt:lpstr>
      <vt:lpstr>Brittany</vt:lpstr>
      <vt:lpstr>Norwester</vt:lpstr>
      <vt:lpstr>Lustria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Plan</dc:title>
  <cp:lastModifiedBy>Nitish Raman</cp:lastModifiedBy>
  <cp:revision>2</cp:revision>
  <dcterms:created xsi:type="dcterms:W3CDTF">2006-08-16T00:00:00Z</dcterms:created>
  <dcterms:modified xsi:type="dcterms:W3CDTF">2025-07-10T02:25:44Z</dcterms:modified>
  <dc:identifier>DAGsoZD0PNQ</dc:identifier>
</cp:coreProperties>
</file>